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7"/>
    <p:restoredTop sz="94610"/>
  </p:normalViewPr>
  <p:slideViewPr>
    <p:cSldViewPr snapToGrid="0" snapToObjects="1">
      <p:cViewPr varScale="1">
        <p:scale>
          <a:sx n="97" d="100"/>
          <a:sy n="97" d="100"/>
        </p:scale>
        <p:origin x="1184"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ashmipradeep/Downloads/project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rashmipradeep/Downloads/project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rashmipradeep/Downloads/project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rashmipradeep/Downloads/project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rashmipradeep/Downloads/project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[project1.xlsx]CHART1!PivotTable1</c:name>
    <c:fmtId val="1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704529148389323"/>
          <c:y val="0.19206651254673721"/>
          <c:w val="0.73790734635679189"/>
          <c:h val="0.61697005584392162"/>
        </c:manualLayout>
      </c:layout>
      <c:barChart>
        <c:barDir val="col"/>
        <c:grouping val="clustered"/>
        <c:varyColors val="0"/>
        <c:ser>
          <c:idx val="0"/>
          <c:order val="0"/>
          <c:tx>
            <c:strRef>
              <c:f>CHART1!$B$4:$B$5</c:f>
              <c:strCache>
                <c:ptCount val="1"/>
                <c:pt idx="0">
                  <c:v>Clear</c:v>
                </c:pt>
              </c:strCache>
            </c:strRef>
          </c:tx>
          <c:spPr>
            <a:solidFill>
              <a:schemeClr val="accent1"/>
            </a:solidFill>
            <a:ln>
              <a:noFill/>
            </a:ln>
            <a:effectLst/>
          </c:spPr>
          <c:invertIfNegative val="0"/>
          <c:cat>
            <c:strRef>
              <c:f>CHART1!$A$6:$A$30</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CHART1!$B$6:$B$30</c:f>
              <c:numCache>
                <c:formatCode>General</c:formatCode>
                <c:ptCount val="24"/>
                <c:pt idx="0">
                  <c:v>466</c:v>
                </c:pt>
                <c:pt idx="1">
                  <c:v>298</c:v>
                </c:pt>
                <c:pt idx="2">
                  <c:v>168</c:v>
                </c:pt>
                <c:pt idx="3">
                  <c:v>91</c:v>
                </c:pt>
                <c:pt idx="4">
                  <c:v>37</c:v>
                </c:pt>
                <c:pt idx="5">
                  <c:v>97</c:v>
                </c:pt>
                <c:pt idx="6">
                  <c:v>553</c:v>
                </c:pt>
                <c:pt idx="7">
                  <c:v>1759</c:v>
                </c:pt>
                <c:pt idx="8">
                  <c:v>3524</c:v>
                </c:pt>
                <c:pt idx="9">
                  <c:v>2101</c:v>
                </c:pt>
                <c:pt idx="10">
                  <c:v>1304</c:v>
                </c:pt>
                <c:pt idx="11">
                  <c:v>1511</c:v>
                </c:pt>
                <c:pt idx="12">
                  <c:v>1841</c:v>
                </c:pt>
                <c:pt idx="13">
                  <c:v>2145</c:v>
                </c:pt>
                <c:pt idx="14">
                  <c:v>1887</c:v>
                </c:pt>
                <c:pt idx="15">
                  <c:v>1987</c:v>
                </c:pt>
                <c:pt idx="16">
                  <c:v>2435</c:v>
                </c:pt>
                <c:pt idx="17">
                  <c:v>4328</c:v>
                </c:pt>
                <c:pt idx="18">
                  <c:v>3474</c:v>
                </c:pt>
                <c:pt idx="19">
                  <c:v>2536</c:v>
                </c:pt>
                <c:pt idx="20">
                  <c:v>1815</c:v>
                </c:pt>
                <c:pt idx="21">
                  <c:v>1380</c:v>
                </c:pt>
                <c:pt idx="22">
                  <c:v>960</c:v>
                </c:pt>
                <c:pt idx="23">
                  <c:v>676</c:v>
                </c:pt>
              </c:numCache>
            </c:numRef>
          </c:val>
          <c:extLst>
            <c:ext xmlns:c16="http://schemas.microsoft.com/office/drawing/2014/chart" uri="{C3380CC4-5D6E-409C-BE32-E72D297353CC}">
              <c16:uniqueId val="{00000000-31AF-B843-B590-D47B828FB4A1}"/>
            </c:ext>
          </c:extLst>
        </c:ser>
        <c:dLbls>
          <c:showLegendKey val="0"/>
          <c:showVal val="0"/>
          <c:showCatName val="0"/>
          <c:showSerName val="0"/>
          <c:showPercent val="0"/>
          <c:showBubbleSize val="0"/>
        </c:dLbls>
        <c:gapWidth val="219"/>
        <c:overlap val="-27"/>
        <c:axId val="705129760"/>
        <c:axId val="705131472"/>
      </c:barChart>
      <c:catAx>
        <c:axId val="705129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a:t>Hours</a:t>
                </a:r>
                <a:r>
                  <a:rPr lang="en-GB" sz="1200" b="1" baseline="0"/>
                  <a:t> Of The Day</a:t>
                </a:r>
                <a:endParaRPr lang="en-GB" sz="1200"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131472"/>
        <c:crosses val="autoZero"/>
        <c:auto val="1"/>
        <c:lblAlgn val="ctr"/>
        <c:lblOffset val="100"/>
        <c:noMultiLvlLbl val="0"/>
      </c:catAx>
      <c:valAx>
        <c:axId val="70513147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dirty="0"/>
                  <a:t>Number</a:t>
                </a:r>
                <a:r>
                  <a:rPr lang="en-GB" sz="1200" b="1" baseline="0" dirty="0"/>
                  <a:t> Of Visits</a:t>
                </a:r>
                <a:endParaRPr lang="en-GB" sz="1200"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1297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[project1.xlsx]CHART1!PivotTable3</c:name>
    <c:fmtId val="13"/>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24840749380247287"/>
          <c:y val="2.254001818582501E-2"/>
          <c:w val="0.7477381507294818"/>
          <c:h val="0.76260421789642874"/>
        </c:manualLayout>
      </c:layout>
      <c:barChart>
        <c:barDir val="col"/>
        <c:grouping val="clustered"/>
        <c:varyColors val="0"/>
        <c:ser>
          <c:idx val="0"/>
          <c:order val="0"/>
          <c:tx>
            <c:strRef>
              <c:f>CHART1!$B$36:$B$37</c:f>
              <c:strCache>
                <c:ptCount val="1"/>
                <c:pt idx="0">
                  <c:v>Clear</c:v>
                </c:pt>
              </c:strCache>
            </c:strRef>
          </c:tx>
          <c:spPr>
            <a:solidFill>
              <a:schemeClr val="accent1"/>
            </a:solidFill>
            <a:ln>
              <a:noFill/>
            </a:ln>
            <a:effectLst/>
          </c:spPr>
          <c:invertIfNegative val="0"/>
          <c:cat>
            <c:strRef>
              <c:f>CHART1!$A$38:$A$62</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CHART1!$B$38:$B$62</c:f>
              <c:numCache>
                <c:formatCode>General</c:formatCode>
                <c:ptCount val="24"/>
                <c:pt idx="0">
                  <c:v>44</c:v>
                </c:pt>
                <c:pt idx="1">
                  <c:v>35</c:v>
                </c:pt>
                <c:pt idx="2">
                  <c:v>15</c:v>
                </c:pt>
                <c:pt idx="3">
                  <c:v>24</c:v>
                </c:pt>
                <c:pt idx="4">
                  <c:v>3</c:v>
                </c:pt>
                <c:pt idx="5">
                  <c:v>2</c:v>
                </c:pt>
                <c:pt idx="6">
                  <c:v>8</c:v>
                </c:pt>
                <c:pt idx="7">
                  <c:v>51</c:v>
                </c:pt>
                <c:pt idx="8">
                  <c:v>90</c:v>
                </c:pt>
                <c:pt idx="9">
                  <c:v>100</c:v>
                </c:pt>
                <c:pt idx="10">
                  <c:v>153</c:v>
                </c:pt>
                <c:pt idx="11">
                  <c:v>270</c:v>
                </c:pt>
                <c:pt idx="12">
                  <c:v>314</c:v>
                </c:pt>
                <c:pt idx="13">
                  <c:v>335</c:v>
                </c:pt>
                <c:pt idx="14">
                  <c:v>287</c:v>
                </c:pt>
                <c:pt idx="15">
                  <c:v>311</c:v>
                </c:pt>
                <c:pt idx="16">
                  <c:v>299</c:v>
                </c:pt>
                <c:pt idx="17">
                  <c:v>275</c:v>
                </c:pt>
                <c:pt idx="18">
                  <c:v>153</c:v>
                </c:pt>
                <c:pt idx="19">
                  <c:v>124</c:v>
                </c:pt>
                <c:pt idx="20">
                  <c:v>100</c:v>
                </c:pt>
                <c:pt idx="21">
                  <c:v>93</c:v>
                </c:pt>
                <c:pt idx="22">
                  <c:v>72</c:v>
                </c:pt>
                <c:pt idx="23">
                  <c:v>53</c:v>
                </c:pt>
              </c:numCache>
            </c:numRef>
          </c:val>
          <c:extLst>
            <c:ext xmlns:c16="http://schemas.microsoft.com/office/drawing/2014/chart" uri="{C3380CC4-5D6E-409C-BE32-E72D297353CC}">
              <c16:uniqueId val="{00000000-9BC8-464E-96A7-9DE7EE0985A6}"/>
            </c:ext>
          </c:extLst>
        </c:ser>
        <c:ser>
          <c:idx val="1"/>
          <c:order val="1"/>
          <c:tx>
            <c:strRef>
              <c:f>CHART1!$C$36:$C$37</c:f>
              <c:strCache>
                <c:ptCount val="1"/>
                <c:pt idx="0">
                  <c:v>Heavy Rain</c:v>
                </c:pt>
              </c:strCache>
            </c:strRef>
          </c:tx>
          <c:spPr>
            <a:solidFill>
              <a:schemeClr val="accent2"/>
            </a:solidFill>
            <a:ln>
              <a:noFill/>
            </a:ln>
            <a:effectLst/>
          </c:spPr>
          <c:invertIfNegative val="0"/>
          <c:cat>
            <c:strRef>
              <c:f>CHART1!$A$38:$A$62</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CHART1!$C$38:$C$62</c:f>
              <c:numCache>
                <c:formatCode>General</c:formatCode>
                <c:ptCount val="24"/>
                <c:pt idx="16">
                  <c:v>1</c:v>
                </c:pt>
              </c:numCache>
            </c:numRef>
          </c:val>
          <c:extLst>
            <c:ext xmlns:c16="http://schemas.microsoft.com/office/drawing/2014/chart" uri="{C3380CC4-5D6E-409C-BE32-E72D297353CC}">
              <c16:uniqueId val="{00000001-9BC8-464E-96A7-9DE7EE0985A6}"/>
            </c:ext>
          </c:extLst>
        </c:ser>
        <c:ser>
          <c:idx val="2"/>
          <c:order val="2"/>
          <c:tx>
            <c:strRef>
              <c:f>CHART1!$D$36:$D$37</c:f>
              <c:strCache>
                <c:ptCount val="1"/>
                <c:pt idx="0">
                  <c:v>Light Rain</c:v>
                </c:pt>
              </c:strCache>
            </c:strRef>
          </c:tx>
          <c:spPr>
            <a:solidFill>
              <a:schemeClr val="accent3"/>
            </a:solidFill>
            <a:ln>
              <a:noFill/>
            </a:ln>
            <a:effectLst/>
          </c:spPr>
          <c:invertIfNegative val="0"/>
          <c:cat>
            <c:strRef>
              <c:f>CHART1!$A$38:$A$62</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CHART1!$D$38:$D$62</c:f>
              <c:numCache>
                <c:formatCode>General</c:formatCode>
                <c:ptCount val="24"/>
                <c:pt idx="0">
                  <c:v>0</c:v>
                </c:pt>
                <c:pt idx="1">
                  <c:v>1</c:v>
                </c:pt>
                <c:pt idx="2">
                  <c:v>7</c:v>
                </c:pt>
                <c:pt idx="3">
                  <c:v>0</c:v>
                </c:pt>
                <c:pt idx="4">
                  <c:v>1</c:v>
                </c:pt>
                <c:pt idx="5">
                  <c:v>0</c:v>
                </c:pt>
                <c:pt idx="6">
                  <c:v>1</c:v>
                </c:pt>
                <c:pt idx="7">
                  <c:v>2</c:v>
                </c:pt>
                <c:pt idx="8">
                  <c:v>7</c:v>
                </c:pt>
                <c:pt idx="9">
                  <c:v>12</c:v>
                </c:pt>
                <c:pt idx="10">
                  <c:v>5</c:v>
                </c:pt>
                <c:pt idx="11">
                  <c:v>7</c:v>
                </c:pt>
                <c:pt idx="12">
                  <c:v>18</c:v>
                </c:pt>
                <c:pt idx="13">
                  <c:v>14</c:v>
                </c:pt>
                <c:pt idx="14">
                  <c:v>11</c:v>
                </c:pt>
                <c:pt idx="15">
                  <c:v>31</c:v>
                </c:pt>
                <c:pt idx="16">
                  <c:v>17</c:v>
                </c:pt>
                <c:pt idx="17">
                  <c:v>0</c:v>
                </c:pt>
                <c:pt idx="18">
                  <c:v>10</c:v>
                </c:pt>
                <c:pt idx="19">
                  <c:v>9</c:v>
                </c:pt>
                <c:pt idx="20">
                  <c:v>4</c:v>
                </c:pt>
                <c:pt idx="21">
                  <c:v>6</c:v>
                </c:pt>
                <c:pt idx="22">
                  <c:v>5</c:v>
                </c:pt>
                <c:pt idx="23">
                  <c:v>3</c:v>
                </c:pt>
              </c:numCache>
            </c:numRef>
          </c:val>
          <c:extLst>
            <c:ext xmlns:c16="http://schemas.microsoft.com/office/drawing/2014/chart" uri="{C3380CC4-5D6E-409C-BE32-E72D297353CC}">
              <c16:uniqueId val="{00000002-9BC8-464E-96A7-9DE7EE0985A6}"/>
            </c:ext>
          </c:extLst>
        </c:ser>
        <c:ser>
          <c:idx val="3"/>
          <c:order val="3"/>
          <c:tx>
            <c:strRef>
              <c:f>CHART1!$E$36:$E$37</c:f>
              <c:strCache>
                <c:ptCount val="1"/>
                <c:pt idx="0">
                  <c:v>Moist</c:v>
                </c:pt>
              </c:strCache>
            </c:strRef>
          </c:tx>
          <c:spPr>
            <a:solidFill>
              <a:schemeClr val="accent4"/>
            </a:solidFill>
            <a:ln>
              <a:noFill/>
            </a:ln>
            <a:effectLst/>
          </c:spPr>
          <c:invertIfNegative val="0"/>
          <c:cat>
            <c:strRef>
              <c:f>CHART1!$A$38:$A$62</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CHART1!$E$38:$E$62</c:f>
              <c:numCache>
                <c:formatCode>General</c:formatCode>
                <c:ptCount val="24"/>
                <c:pt idx="0">
                  <c:v>30</c:v>
                </c:pt>
                <c:pt idx="1">
                  <c:v>12</c:v>
                </c:pt>
                <c:pt idx="2">
                  <c:v>11</c:v>
                </c:pt>
                <c:pt idx="3">
                  <c:v>10</c:v>
                </c:pt>
                <c:pt idx="4">
                  <c:v>3</c:v>
                </c:pt>
                <c:pt idx="5">
                  <c:v>1</c:v>
                </c:pt>
                <c:pt idx="6">
                  <c:v>12</c:v>
                </c:pt>
                <c:pt idx="7">
                  <c:v>11</c:v>
                </c:pt>
                <c:pt idx="8">
                  <c:v>30</c:v>
                </c:pt>
                <c:pt idx="9">
                  <c:v>60</c:v>
                </c:pt>
                <c:pt idx="10">
                  <c:v>58</c:v>
                </c:pt>
                <c:pt idx="11">
                  <c:v>90</c:v>
                </c:pt>
                <c:pt idx="12">
                  <c:v>150</c:v>
                </c:pt>
                <c:pt idx="13">
                  <c:v>164</c:v>
                </c:pt>
                <c:pt idx="14">
                  <c:v>168</c:v>
                </c:pt>
                <c:pt idx="15">
                  <c:v>194</c:v>
                </c:pt>
                <c:pt idx="16">
                  <c:v>176</c:v>
                </c:pt>
                <c:pt idx="17">
                  <c:v>120</c:v>
                </c:pt>
                <c:pt idx="18">
                  <c:v>59</c:v>
                </c:pt>
                <c:pt idx="19">
                  <c:v>54</c:v>
                </c:pt>
                <c:pt idx="20">
                  <c:v>36</c:v>
                </c:pt>
                <c:pt idx="21">
                  <c:v>18</c:v>
                </c:pt>
                <c:pt idx="22">
                  <c:v>26</c:v>
                </c:pt>
                <c:pt idx="23">
                  <c:v>45</c:v>
                </c:pt>
              </c:numCache>
            </c:numRef>
          </c:val>
          <c:extLst>
            <c:ext xmlns:c16="http://schemas.microsoft.com/office/drawing/2014/chart" uri="{C3380CC4-5D6E-409C-BE32-E72D297353CC}">
              <c16:uniqueId val="{00000003-9BC8-464E-96A7-9DE7EE0985A6}"/>
            </c:ext>
          </c:extLst>
        </c:ser>
        <c:dLbls>
          <c:showLegendKey val="0"/>
          <c:showVal val="0"/>
          <c:showCatName val="0"/>
          <c:showSerName val="0"/>
          <c:showPercent val="0"/>
          <c:showBubbleSize val="0"/>
        </c:dLbls>
        <c:gapWidth val="219"/>
        <c:overlap val="-27"/>
        <c:axId val="2031579839"/>
        <c:axId val="2031581551"/>
      </c:barChart>
      <c:catAx>
        <c:axId val="2031579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200" b="1"/>
                  <a:t>Hours</a:t>
                </a:r>
                <a:r>
                  <a:rPr lang="en-GB" sz="1200" b="1" baseline="0"/>
                  <a:t> Of Day</a:t>
                </a:r>
                <a:endParaRPr lang="en-GB" sz="1200"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1581551"/>
        <c:crosses val="autoZero"/>
        <c:auto val="1"/>
        <c:lblAlgn val="ctr"/>
        <c:lblOffset val="100"/>
        <c:noMultiLvlLbl val="0"/>
      </c:catAx>
      <c:valAx>
        <c:axId val="2031581551"/>
        <c:scaling>
          <c:orientation val="minMax"/>
          <c:max val="50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100" b="1"/>
                  <a:t>Numbers</a:t>
                </a:r>
                <a:r>
                  <a:rPr lang="en-GB" sz="1100" b="1" baseline="0"/>
                  <a:t> Of visits</a:t>
                </a:r>
                <a:endParaRPr lang="en-GB" sz="1100" b="1"/>
              </a:p>
            </c:rich>
          </c:tx>
          <c:layout>
            <c:manualLayout>
              <c:xMode val="edge"/>
              <c:yMode val="edge"/>
              <c:x val="1.1387163561076604E-2"/>
              <c:y val="0.1972916101004615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GB"/>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157983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[project1.xlsx]CHART3!PivotTable4</c:name>
    <c:fmtId val="11"/>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s>
    <c:plotArea>
      <c:layout>
        <c:manualLayout>
          <c:layoutTarget val="inner"/>
          <c:xMode val="edge"/>
          <c:yMode val="edge"/>
          <c:x val="0.15385892388451447"/>
          <c:y val="1.1957619009998335E-2"/>
          <c:w val="0.52752777777777782"/>
          <c:h val="0.84686733556298777"/>
        </c:manualLayout>
      </c:layout>
      <c:doughnutChart>
        <c:varyColors val="1"/>
        <c:ser>
          <c:idx val="0"/>
          <c:order val="0"/>
          <c:tx>
            <c:strRef>
              <c:f>CHART3!$B$53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7A3-A140-8F28-0758815CE88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7A3-A140-8F28-0758815CE88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7A3-A140-8F28-0758815CE885}"/>
              </c:ext>
            </c:extLst>
          </c:dPt>
          <c:cat>
            <c:strRef>
              <c:f>CHART3!$A$54:$A$57</c:f>
              <c:strCache>
                <c:ptCount val="3"/>
                <c:pt idx="0">
                  <c:v>holiday</c:v>
                </c:pt>
                <c:pt idx="1">
                  <c:v>weekday</c:v>
                </c:pt>
                <c:pt idx="2">
                  <c:v>weekend</c:v>
                </c:pt>
              </c:strCache>
            </c:strRef>
          </c:cat>
          <c:val>
            <c:numRef>
              <c:f>CHART3!$B$54:$B$57</c:f>
              <c:numCache>
                <c:formatCode>General</c:formatCode>
                <c:ptCount val="3"/>
                <c:pt idx="0">
                  <c:v>1000</c:v>
                </c:pt>
                <c:pt idx="1">
                  <c:v>41435</c:v>
                </c:pt>
                <c:pt idx="2">
                  <c:v>15869</c:v>
                </c:pt>
              </c:numCache>
            </c:numRef>
          </c:val>
          <c:extLst>
            <c:ext xmlns:c16="http://schemas.microsoft.com/office/drawing/2014/chart" uri="{C3380CC4-5D6E-409C-BE32-E72D297353CC}">
              <c16:uniqueId val="{00000006-87A3-A140-8F28-0758815CE885}"/>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[project1.xlsx]CHART3!PivotTable1</c:name>
    <c:fmtId val="7"/>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5365166648511608E-2"/>
          <c:y val="4.0492516242285205E-2"/>
          <c:w val="0.8217058687308475"/>
          <c:h val="0.82534435037825138"/>
        </c:manualLayout>
      </c:layout>
      <c:barChart>
        <c:barDir val="col"/>
        <c:grouping val="clustered"/>
        <c:varyColors val="0"/>
        <c:ser>
          <c:idx val="0"/>
          <c:order val="0"/>
          <c:tx>
            <c:strRef>
              <c:f>CHART3!$B$3</c:f>
              <c:strCache>
                <c:ptCount val="1"/>
                <c:pt idx="0">
                  <c:v>Total</c:v>
                </c:pt>
              </c:strCache>
            </c:strRef>
          </c:tx>
          <c:spPr>
            <a:solidFill>
              <a:schemeClr val="accent1"/>
            </a:solidFill>
            <a:ln>
              <a:noFill/>
            </a:ln>
            <a:effectLst/>
          </c:spPr>
          <c:invertIfNegative val="0"/>
          <c:cat>
            <c:strRef>
              <c:f>CHART3!$A$4:$A$8</c:f>
              <c:strCache>
                <c:ptCount val="4"/>
                <c:pt idx="0">
                  <c:v>Clear</c:v>
                </c:pt>
                <c:pt idx="1">
                  <c:v>Heavy Rain</c:v>
                </c:pt>
                <c:pt idx="2">
                  <c:v>Light Rain</c:v>
                </c:pt>
                <c:pt idx="3">
                  <c:v>Moist</c:v>
                </c:pt>
              </c:strCache>
            </c:strRef>
          </c:cat>
          <c:val>
            <c:numRef>
              <c:f>CHART3!$B$4:$B$8</c:f>
              <c:numCache>
                <c:formatCode>General</c:formatCode>
                <c:ptCount val="4"/>
                <c:pt idx="0">
                  <c:v>37373</c:v>
                </c:pt>
                <c:pt idx="1">
                  <c:v>36</c:v>
                </c:pt>
                <c:pt idx="2">
                  <c:v>2789</c:v>
                </c:pt>
                <c:pt idx="3">
                  <c:v>18106</c:v>
                </c:pt>
              </c:numCache>
            </c:numRef>
          </c:val>
          <c:extLst>
            <c:ext xmlns:c16="http://schemas.microsoft.com/office/drawing/2014/chart" uri="{C3380CC4-5D6E-409C-BE32-E72D297353CC}">
              <c16:uniqueId val="{00000000-632D-264B-92A1-060EB4964C57}"/>
            </c:ext>
          </c:extLst>
        </c:ser>
        <c:dLbls>
          <c:showLegendKey val="0"/>
          <c:showVal val="0"/>
          <c:showCatName val="0"/>
          <c:showSerName val="0"/>
          <c:showPercent val="0"/>
          <c:showBubbleSize val="0"/>
        </c:dLbls>
        <c:gapWidth val="219"/>
        <c:overlap val="-27"/>
        <c:axId val="703979200"/>
        <c:axId val="703737152"/>
      </c:barChart>
      <c:catAx>
        <c:axId val="70397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03737152"/>
        <c:crosses val="autoZero"/>
        <c:auto val="1"/>
        <c:lblAlgn val="ctr"/>
        <c:lblOffset val="100"/>
        <c:noMultiLvlLbl val="0"/>
      </c:catAx>
      <c:valAx>
        <c:axId val="7037371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039792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[project1.xlsx]CHART3!PivotTable3</c:name>
    <c:fmtId val="1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CHART3!$B$24</c:f>
              <c:strCache>
                <c:ptCount val="1"/>
                <c:pt idx="0">
                  <c:v>Total</c:v>
                </c:pt>
              </c:strCache>
            </c:strRef>
          </c:tx>
          <c:spPr>
            <a:solidFill>
              <a:schemeClr val="accent1"/>
            </a:solidFill>
            <a:ln>
              <a:noFill/>
            </a:ln>
            <a:effectLst/>
          </c:spPr>
          <c:invertIfNegative val="0"/>
          <c:cat>
            <c:strRef>
              <c:f>CHART3!$A$25:$A$48</c:f>
              <c:strCache>
                <c:ptCount val="23"/>
                <c:pt idx="0">
                  <c:v>0.02</c:v>
                </c:pt>
                <c:pt idx="1">
                  <c:v>0.04</c:v>
                </c:pt>
                <c:pt idx="2">
                  <c:v>0.06</c:v>
                </c:pt>
                <c:pt idx="3">
                  <c:v>0.08</c:v>
                </c:pt>
                <c:pt idx="4">
                  <c:v>0.1</c:v>
                </c:pt>
                <c:pt idx="5">
                  <c:v>0.12</c:v>
                </c:pt>
                <c:pt idx="6">
                  <c:v>0.14</c:v>
                </c:pt>
                <c:pt idx="7">
                  <c:v>0.16</c:v>
                </c:pt>
                <c:pt idx="8">
                  <c:v>0.18</c:v>
                </c:pt>
                <c:pt idx="9">
                  <c:v>0.2</c:v>
                </c:pt>
                <c:pt idx="10">
                  <c:v>0.22</c:v>
                </c:pt>
                <c:pt idx="11">
                  <c:v>0.24</c:v>
                </c:pt>
                <c:pt idx="12">
                  <c:v>0.26</c:v>
                </c:pt>
                <c:pt idx="13">
                  <c:v>0.28</c:v>
                </c:pt>
                <c:pt idx="14">
                  <c:v>0.3</c:v>
                </c:pt>
                <c:pt idx="15">
                  <c:v>0.32</c:v>
                </c:pt>
                <c:pt idx="16">
                  <c:v>0.34</c:v>
                </c:pt>
                <c:pt idx="17">
                  <c:v>0.36</c:v>
                </c:pt>
                <c:pt idx="18">
                  <c:v>0.38</c:v>
                </c:pt>
                <c:pt idx="19">
                  <c:v>0.4</c:v>
                </c:pt>
                <c:pt idx="20">
                  <c:v>0.42</c:v>
                </c:pt>
                <c:pt idx="21">
                  <c:v>0.44</c:v>
                </c:pt>
                <c:pt idx="22">
                  <c:v>0.46</c:v>
                </c:pt>
              </c:strCache>
            </c:strRef>
          </c:cat>
          <c:val>
            <c:numRef>
              <c:f>CHART3!$B$25:$B$48</c:f>
              <c:numCache>
                <c:formatCode>General</c:formatCode>
                <c:ptCount val="23"/>
                <c:pt idx="0">
                  <c:v>168</c:v>
                </c:pt>
                <c:pt idx="1">
                  <c:v>387</c:v>
                </c:pt>
                <c:pt idx="2">
                  <c:v>608</c:v>
                </c:pt>
                <c:pt idx="3">
                  <c:v>357</c:v>
                </c:pt>
                <c:pt idx="4">
                  <c:v>1259</c:v>
                </c:pt>
                <c:pt idx="5">
                  <c:v>2104</c:v>
                </c:pt>
                <c:pt idx="6">
                  <c:v>4335</c:v>
                </c:pt>
                <c:pt idx="7">
                  <c:v>7003</c:v>
                </c:pt>
                <c:pt idx="8">
                  <c:v>4045</c:v>
                </c:pt>
                <c:pt idx="9">
                  <c:v>7926</c:v>
                </c:pt>
                <c:pt idx="10">
                  <c:v>7212</c:v>
                </c:pt>
                <c:pt idx="11">
                  <c:v>5965</c:v>
                </c:pt>
                <c:pt idx="12">
                  <c:v>3157</c:v>
                </c:pt>
                <c:pt idx="13">
                  <c:v>1958</c:v>
                </c:pt>
                <c:pt idx="14">
                  <c:v>3551</c:v>
                </c:pt>
                <c:pt idx="15">
                  <c:v>1966</c:v>
                </c:pt>
                <c:pt idx="16">
                  <c:v>2478</c:v>
                </c:pt>
                <c:pt idx="17">
                  <c:v>1341</c:v>
                </c:pt>
                <c:pt idx="18">
                  <c:v>521</c:v>
                </c:pt>
                <c:pt idx="19">
                  <c:v>985</c:v>
                </c:pt>
                <c:pt idx="20">
                  <c:v>519</c:v>
                </c:pt>
                <c:pt idx="21">
                  <c:v>194</c:v>
                </c:pt>
                <c:pt idx="22">
                  <c:v>265</c:v>
                </c:pt>
              </c:numCache>
            </c:numRef>
          </c:val>
          <c:extLst>
            <c:ext xmlns:c16="http://schemas.microsoft.com/office/drawing/2014/chart" uri="{C3380CC4-5D6E-409C-BE32-E72D297353CC}">
              <c16:uniqueId val="{00000000-8D4A-7E49-87A9-6A280CD0716B}"/>
            </c:ext>
          </c:extLst>
        </c:ser>
        <c:dLbls>
          <c:showLegendKey val="0"/>
          <c:showVal val="0"/>
          <c:showCatName val="0"/>
          <c:showSerName val="0"/>
          <c:showPercent val="0"/>
          <c:showBubbleSize val="0"/>
        </c:dLbls>
        <c:gapWidth val="150"/>
        <c:overlap val="100"/>
        <c:axId val="972497696"/>
        <c:axId val="1022456943"/>
      </c:barChart>
      <c:catAx>
        <c:axId val="97249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22456943"/>
        <c:crosses val="autoZero"/>
        <c:auto val="1"/>
        <c:lblAlgn val="ctr"/>
        <c:lblOffset val="100"/>
        <c:noMultiLvlLbl val="0"/>
      </c:catAx>
      <c:valAx>
        <c:axId val="1022456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249769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15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9.png"/><Relationship Id="rId21" Type="http://schemas.openxmlformats.org/officeDocument/2006/relationships/image" Target="../media/image116.png"/><Relationship Id="rId7" Type="http://schemas.openxmlformats.org/officeDocument/2006/relationships/image" Target="../media/image66.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notesSlide" Target="../notesSlides/notesSlide9.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1.png"/><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100.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1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45.png"/><Relationship Id="rId3" Type="http://schemas.openxmlformats.org/officeDocument/2006/relationships/image" Target="../media/image23.png"/><Relationship Id="rId21" Type="http://schemas.openxmlformats.org/officeDocument/2006/relationships/image" Target="../media/image137.png"/><Relationship Id="rId7" Type="http://schemas.openxmlformats.org/officeDocument/2006/relationships/image" Target="../media/image44.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2" Type="http://schemas.openxmlformats.org/officeDocument/2006/relationships/notesSlide" Target="../notesSlides/notesSlide10.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7.png"/><Relationship Id="rId24" Type="http://schemas.openxmlformats.org/officeDocument/2006/relationships/image" Target="../media/image140.png"/><Relationship Id="rId5" Type="http://schemas.openxmlformats.org/officeDocument/2006/relationships/image" Target="../media/image122.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3.png"/><Relationship Id="rId10" Type="http://schemas.openxmlformats.org/officeDocument/2006/relationships/image" Target="../media/image126.png"/><Relationship Id="rId19" Type="http://schemas.openxmlformats.org/officeDocument/2006/relationships/image" Target="../media/image135.png"/><Relationship Id="rId4" Type="http://schemas.openxmlformats.org/officeDocument/2006/relationships/image" Target="../media/image121.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23.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chart" Target="../charts/chart2.xml"/><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hart" Target="../charts/chart3.xml"/><Relationship Id="rId3" Type="http://schemas.openxmlformats.org/officeDocument/2006/relationships/image" Target="../media/image23.png"/><Relationship Id="rId7" Type="http://schemas.openxmlformats.org/officeDocument/2006/relationships/image" Target="../media/image49.png"/><Relationship Id="rId12"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hart" Target="../charts/chart4.xml"/><Relationship Id="rId3" Type="http://schemas.openxmlformats.org/officeDocument/2006/relationships/image" Target="../media/image2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2.png"/><Relationship Id="rId3" Type="http://schemas.openxmlformats.org/officeDocument/2006/relationships/image" Target="../media/image23.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6.xml"/><Relationship Id="rId16" Type="http://schemas.openxmlformats.org/officeDocument/2006/relationships/chart" Target="../charts/chart5.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41.png"/><Relationship Id="rId5" Type="http://schemas.openxmlformats.org/officeDocument/2006/relationships/image" Target="../media/image55.png"/><Relationship Id="rId15" Type="http://schemas.openxmlformats.org/officeDocument/2006/relationships/image" Target="../media/image69.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 Id="rId1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66.png"/></Relationships>
</file>

<file path=ppt/slides/_rels/slide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23.png"/><Relationship Id="rId21" Type="http://schemas.openxmlformats.org/officeDocument/2006/relationships/image" Target="../media/image97.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8.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62.png"/><Relationship Id="rId5" Type="http://schemas.openxmlformats.org/officeDocument/2006/relationships/image" Target="../media/image82.png"/><Relationship Id="rId15" Type="http://schemas.openxmlformats.org/officeDocument/2006/relationships/image" Target="../media/image91.png"/><Relationship Id="rId10" Type="http://schemas.openxmlformats.org/officeDocument/2006/relationships/image" Target="../media/image87.png"/><Relationship Id="rId19" Type="http://schemas.openxmlformats.org/officeDocument/2006/relationships/image" Target="../media/image95.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0.png"/><Relationship Id="rId22"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bird logo on a purple and pink background&#10;&#10;AI-generated content may be incorrect.">
            <a:extLst>
              <a:ext uri="{FF2B5EF4-FFF2-40B4-BE49-F238E27FC236}">
                <a16:creationId xmlns:a16="http://schemas.microsoft.com/office/drawing/2014/main" id="{D95ACA39-8E86-D34E-5CD6-DF3352977BDA}"/>
              </a:ext>
            </a:extLst>
          </p:cNvPr>
          <p:cNvPicPr>
            <a:picLocks noChangeAspect="1"/>
          </p:cNvPicPr>
          <p:nvPr/>
        </p:nvPicPr>
        <p:blipFill>
          <a:blip r:embed="rId2"/>
          <a:stretch>
            <a:fillRect/>
          </a:stretch>
        </p:blipFill>
        <p:spPr>
          <a:xfrm>
            <a:off x="1023257" y="957942"/>
            <a:ext cx="4648199" cy="2993571"/>
          </a:xfrm>
          <a:prstGeom prst="rect">
            <a:avLst/>
          </a:prstGeom>
        </p:spPr>
      </p:pic>
      <p:sp>
        <p:nvSpPr>
          <p:cNvPr id="4" name="TextBox 3">
            <a:extLst>
              <a:ext uri="{FF2B5EF4-FFF2-40B4-BE49-F238E27FC236}">
                <a16:creationId xmlns:a16="http://schemas.microsoft.com/office/drawing/2014/main" id="{DB715EC3-BCA1-5E30-3E79-A145F0E81206}"/>
              </a:ext>
            </a:extLst>
          </p:cNvPr>
          <p:cNvSpPr txBox="1"/>
          <p:nvPr/>
        </p:nvSpPr>
        <p:spPr>
          <a:xfrm>
            <a:off x="8360229" y="5334000"/>
            <a:ext cx="2950028" cy="707886"/>
          </a:xfrm>
          <a:prstGeom prst="rect">
            <a:avLst/>
          </a:prstGeom>
          <a:noFill/>
        </p:spPr>
        <p:txBody>
          <a:bodyPr wrap="square" rtlCol="0">
            <a:spAutoFit/>
          </a:bodyPr>
          <a:lstStyle/>
          <a:p>
            <a:r>
              <a:rPr lang="en-US" sz="2000" b="1" dirty="0"/>
              <a:t>Prepared by-</a:t>
            </a:r>
          </a:p>
          <a:p>
            <a:r>
              <a:rPr lang="en-US" sz="2000" b="1" dirty="0"/>
              <a:t>Rashmi Pradeep</a:t>
            </a:r>
          </a:p>
        </p:txBody>
      </p:sp>
    </p:spTree>
    <p:extLst>
      <p:ext uri="{BB962C8B-B14F-4D97-AF65-F5344CB8AC3E}">
        <p14:creationId xmlns:p14="http://schemas.microsoft.com/office/powerpoint/2010/main" val="3224851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943850"/>
          </a:xfrm>
          <a:prstGeom prst="rect">
            <a:avLst/>
          </a:prstGeom>
        </p:spPr>
      </p:pic>
      <p:pic>
        <p:nvPicPr>
          <p:cNvPr id="3" name="Image 1" descr="preencoded.png"/>
          <p:cNvPicPr>
            <a:picLocks noChangeAspect="1"/>
          </p:cNvPicPr>
          <p:nvPr/>
        </p:nvPicPr>
        <p:blipFill>
          <a:blip r:embed="rId4"/>
          <a:stretch>
            <a:fillRect/>
          </a:stretch>
        </p:blipFill>
        <p:spPr>
          <a:xfrm>
            <a:off x="2777282" y="0"/>
            <a:ext cx="6637437"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11277600" cy="1638300"/>
          </a:xfrm>
          <a:prstGeom prst="rect">
            <a:avLst/>
          </a:prstGeom>
        </p:spPr>
      </p:pic>
      <p:pic>
        <p:nvPicPr>
          <p:cNvPr id="5" name="Image 3" descr="preencoded.png"/>
          <p:cNvPicPr>
            <a:picLocks noChangeAspect="1"/>
          </p:cNvPicPr>
          <p:nvPr/>
        </p:nvPicPr>
        <p:blipFill>
          <a:blip r:embed="rId6"/>
          <a:stretch>
            <a:fillRect/>
          </a:stretch>
        </p:blipFill>
        <p:spPr>
          <a:xfrm>
            <a:off x="647700" y="1047750"/>
            <a:ext cx="381000" cy="381000"/>
          </a:xfrm>
          <a:prstGeom prst="rect">
            <a:avLst/>
          </a:prstGeom>
        </p:spPr>
      </p:pic>
      <p:pic>
        <p:nvPicPr>
          <p:cNvPr id="6" name="Image 4" descr="preencoded.png"/>
          <p:cNvPicPr>
            <a:picLocks noChangeAspect="1"/>
          </p:cNvPicPr>
          <p:nvPr/>
        </p:nvPicPr>
        <p:blipFill>
          <a:blip r:embed="rId7"/>
          <a:stretch>
            <a:fillRect/>
          </a:stretch>
        </p:blipFill>
        <p:spPr>
          <a:xfrm>
            <a:off x="766763" y="1104900"/>
            <a:ext cx="142875" cy="266700"/>
          </a:xfrm>
          <a:prstGeom prst="rect">
            <a:avLst/>
          </a:prstGeom>
        </p:spPr>
      </p:pic>
      <p:pic>
        <p:nvPicPr>
          <p:cNvPr id="7" name="Image 5" descr="preencoded.png"/>
          <p:cNvPicPr>
            <a:picLocks noChangeAspect="1"/>
          </p:cNvPicPr>
          <p:nvPr/>
        </p:nvPicPr>
        <p:blipFill>
          <a:blip r:embed="rId8"/>
          <a:stretch>
            <a:fillRect/>
          </a:stretch>
        </p:blipFill>
        <p:spPr>
          <a:xfrm>
            <a:off x="457200" y="2686050"/>
            <a:ext cx="5543550" cy="3543300"/>
          </a:xfrm>
          <a:prstGeom prst="rect">
            <a:avLst/>
          </a:prstGeom>
        </p:spPr>
      </p:pic>
      <p:pic>
        <p:nvPicPr>
          <p:cNvPr id="8" name="Image 6" descr="preencoded.png"/>
          <p:cNvPicPr>
            <a:picLocks noChangeAspect="1"/>
          </p:cNvPicPr>
          <p:nvPr/>
        </p:nvPicPr>
        <p:blipFill>
          <a:blip r:embed="rId9"/>
          <a:stretch>
            <a:fillRect/>
          </a:stretch>
        </p:blipFill>
        <p:spPr>
          <a:xfrm>
            <a:off x="647700" y="2876550"/>
            <a:ext cx="381000" cy="381000"/>
          </a:xfrm>
          <a:prstGeom prst="rect">
            <a:avLst/>
          </a:prstGeom>
        </p:spPr>
      </p:pic>
      <p:pic>
        <p:nvPicPr>
          <p:cNvPr id="9" name="Image 7" descr="preencoded.png"/>
          <p:cNvPicPr>
            <a:picLocks noChangeAspect="1"/>
          </p:cNvPicPr>
          <p:nvPr/>
        </p:nvPicPr>
        <p:blipFill>
          <a:blip r:embed="rId10"/>
          <a:stretch>
            <a:fillRect/>
          </a:stretch>
        </p:blipFill>
        <p:spPr>
          <a:xfrm>
            <a:off x="742950" y="293370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647700" y="3371850"/>
            <a:ext cx="5162550" cy="609600"/>
          </a:xfrm>
          <a:prstGeom prst="rect">
            <a:avLst/>
          </a:prstGeom>
        </p:spPr>
      </p:pic>
      <p:pic>
        <p:nvPicPr>
          <p:cNvPr id="11" name="Image 9" descr="preencoded.png"/>
          <p:cNvPicPr>
            <a:picLocks noChangeAspect="1"/>
          </p:cNvPicPr>
          <p:nvPr/>
        </p:nvPicPr>
        <p:blipFill>
          <a:blip r:embed="rId12"/>
          <a:stretch>
            <a:fillRect/>
          </a:stretch>
        </p:blipFill>
        <p:spPr>
          <a:xfrm>
            <a:off x="762000" y="3600450"/>
            <a:ext cx="133350" cy="152400"/>
          </a:xfrm>
          <a:prstGeom prst="rect">
            <a:avLst/>
          </a:prstGeom>
        </p:spPr>
      </p:pic>
      <p:pic>
        <p:nvPicPr>
          <p:cNvPr id="12" name="Image 10" descr="preencoded.png"/>
          <p:cNvPicPr>
            <a:picLocks noChangeAspect="1"/>
          </p:cNvPicPr>
          <p:nvPr/>
        </p:nvPicPr>
        <p:blipFill>
          <a:blip r:embed="rId11"/>
          <a:stretch>
            <a:fillRect/>
          </a:stretch>
        </p:blipFill>
        <p:spPr>
          <a:xfrm>
            <a:off x="647700" y="4057650"/>
            <a:ext cx="5162550" cy="609600"/>
          </a:xfrm>
          <a:prstGeom prst="rect">
            <a:avLst/>
          </a:prstGeom>
        </p:spPr>
      </p:pic>
      <p:pic>
        <p:nvPicPr>
          <p:cNvPr id="13" name="Image 11" descr="preencoded.png"/>
          <p:cNvPicPr>
            <a:picLocks noChangeAspect="1"/>
          </p:cNvPicPr>
          <p:nvPr/>
        </p:nvPicPr>
        <p:blipFill>
          <a:blip r:embed="rId13"/>
          <a:stretch>
            <a:fillRect/>
          </a:stretch>
        </p:blipFill>
        <p:spPr>
          <a:xfrm>
            <a:off x="762000" y="4286250"/>
            <a:ext cx="114300" cy="152400"/>
          </a:xfrm>
          <a:prstGeom prst="rect">
            <a:avLst/>
          </a:prstGeom>
        </p:spPr>
      </p:pic>
      <p:pic>
        <p:nvPicPr>
          <p:cNvPr id="16" name="Image 14" descr="preencoded.png"/>
          <p:cNvPicPr>
            <a:picLocks noChangeAspect="1"/>
          </p:cNvPicPr>
          <p:nvPr/>
        </p:nvPicPr>
        <p:blipFill>
          <a:blip r:embed="rId11"/>
          <a:stretch>
            <a:fillRect/>
          </a:stretch>
        </p:blipFill>
        <p:spPr>
          <a:xfrm>
            <a:off x="676275" y="4800600"/>
            <a:ext cx="5162550" cy="609600"/>
          </a:xfrm>
          <a:prstGeom prst="rect">
            <a:avLst/>
          </a:prstGeom>
        </p:spPr>
      </p:pic>
      <p:pic>
        <p:nvPicPr>
          <p:cNvPr id="17" name="Image 15" descr="preencoded.png"/>
          <p:cNvPicPr>
            <a:picLocks noChangeAspect="1"/>
          </p:cNvPicPr>
          <p:nvPr/>
        </p:nvPicPr>
        <p:blipFill>
          <a:blip r:embed="rId14"/>
          <a:stretch>
            <a:fillRect/>
          </a:stretch>
        </p:blipFill>
        <p:spPr>
          <a:xfrm flipV="1">
            <a:off x="742950" y="5048250"/>
            <a:ext cx="238125" cy="190500"/>
          </a:xfrm>
          <a:prstGeom prst="rect">
            <a:avLst/>
          </a:prstGeom>
        </p:spPr>
      </p:pic>
      <p:pic>
        <p:nvPicPr>
          <p:cNvPr id="18" name="Image 16" descr="preencoded.png"/>
          <p:cNvPicPr>
            <a:picLocks noChangeAspect="1"/>
          </p:cNvPicPr>
          <p:nvPr/>
        </p:nvPicPr>
        <p:blipFill>
          <a:blip r:embed="rId8"/>
          <a:stretch>
            <a:fillRect/>
          </a:stretch>
        </p:blipFill>
        <p:spPr>
          <a:xfrm>
            <a:off x="6191250" y="2686050"/>
            <a:ext cx="5543550" cy="3543300"/>
          </a:xfrm>
          <a:prstGeom prst="rect">
            <a:avLst/>
          </a:prstGeom>
        </p:spPr>
      </p:pic>
      <p:pic>
        <p:nvPicPr>
          <p:cNvPr id="19" name="Image 17" descr="preencoded.png"/>
          <p:cNvPicPr>
            <a:picLocks noChangeAspect="1"/>
          </p:cNvPicPr>
          <p:nvPr/>
        </p:nvPicPr>
        <p:blipFill>
          <a:blip r:embed="rId15"/>
          <a:stretch>
            <a:fillRect/>
          </a:stretch>
        </p:blipFill>
        <p:spPr>
          <a:xfrm>
            <a:off x="6381750" y="2876550"/>
            <a:ext cx="381000" cy="381000"/>
          </a:xfrm>
          <a:prstGeom prst="rect">
            <a:avLst/>
          </a:prstGeom>
        </p:spPr>
      </p:pic>
      <p:pic>
        <p:nvPicPr>
          <p:cNvPr id="20" name="Image 18" descr="preencoded.png"/>
          <p:cNvPicPr>
            <a:picLocks noChangeAspect="1"/>
          </p:cNvPicPr>
          <p:nvPr/>
        </p:nvPicPr>
        <p:blipFill>
          <a:blip r:embed="rId16"/>
          <a:stretch>
            <a:fillRect/>
          </a:stretch>
        </p:blipFill>
        <p:spPr>
          <a:xfrm>
            <a:off x="6453188" y="2933700"/>
            <a:ext cx="238125" cy="266700"/>
          </a:xfrm>
          <a:prstGeom prst="rect">
            <a:avLst/>
          </a:prstGeom>
        </p:spPr>
      </p:pic>
      <p:pic>
        <p:nvPicPr>
          <p:cNvPr id="21" name="Image 19" descr="preencoded.png"/>
          <p:cNvPicPr>
            <a:picLocks noChangeAspect="1"/>
          </p:cNvPicPr>
          <p:nvPr/>
        </p:nvPicPr>
        <p:blipFill>
          <a:blip r:embed="rId11"/>
          <a:stretch>
            <a:fillRect/>
          </a:stretch>
        </p:blipFill>
        <p:spPr>
          <a:xfrm>
            <a:off x="6381750" y="3371850"/>
            <a:ext cx="5162550" cy="609600"/>
          </a:xfrm>
          <a:prstGeom prst="rect">
            <a:avLst/>
          </a:prstGeom>
        </p:spPr>
      </p:pic>
      <p:pic>
        <p:nvPicPr>
          <p:cNvPr id="22" name="Image 20" descr="preencoded.png"/>
          <p:cNvPicPr>
            <a:picLocks noChangeAspect="1"/>
          </p:cNvPicPr>
          <p:nvPr/>
        </p:nvPicPr>
        <p:blipFill>
          <a:blip r:embed="rId17"/>
          <a:stretch>
            <a:fillRect/>
          </a:stretch>
        </p:blipFill>
        <p:spPr>
          <a:xfrm>
            <a:off x="6496050" y="3600450"/>
            <a:ext cx="190500" cy="152400"/>
          </a:xfrm>
          <a:prstGeom prst="rect">
            <a:avLst/>
          </a:prstGeom>
        </p:spPr>
      </p:pic>
      <p:pic>
        <p:nvPicPr>
          <p:cNvPr id="23" name="Image 21" descr="preencoded.png"/>
          <p:cNvPicPr>
            <a:picLocks noChangeAspect="1"/>
          </p:cNvPicPr>
          <p:nvPr/>
        </p:nvPicPr>
        <p:blipFill>
          <a:blip r:embed="rId11"/>
          <a:stretch>
            <a:fillRect/>
          </a:stretch>
        </p:blipFill>
        <p:spPr>
          <a:xfrm>
            <a:off x="6381750" y="4057650"/>
            <a:ext cx="5162550" cy="609600"/>
          </a:xfrm>
          <a:prstGeom prst="rect">
            <a:avLst/>
          </a:prstGeom>
        </p:spPr>
      </p:pic>
      <p:pic>
        <p:nvPicPr>
          <p:cNvPr id="24" name="Image 22" descr="preencoded.png"/>
          <p:cNvPicPr>
            <a:picLocks noChangeAspect="1"/>
          </p:cNvPicPr>
          <p:nvPr/>
        </p:nvPicPr>
        <p:blipFill>
          <a:blip r:embed="rId18"/>
          <a:stretch>
            <a:fillRect/>
          </a:stretch>
        </p:blipFill>
        <p:spPr>
          <a:xfrm>
            <a:off x="6496050" y="4286250"/>
            <a:ext cx="152400" cy="152400"/>
          </a:xfrm>
          <a:prstGeom prst="rect">
            <a:avLst/>
          </a:prstGeom>
        </p:spPr>
      </p:pic>
      <p:pic>
        <p:nvPicPr>
          <p:cNvPr id="25" name="Image 23" descr="preencoded.png"/>
          <p:cNvPicPr>
            <a:picLocks noChangeAspect="1"/>
          </p:cNvPicPr>
          <p:nvPr/>
        </p:nvPicPr>
        <p:blipFill>
          <a:blip r:embed="rId11"/>
          <a:stretch>
            <a:fillRect/>
          </a:stretch>
        </p:blipFill>
        <p:spPr>
          <a:xfrm>
            <a:off x="6381750" y="4743450"/>
            <a:ext cx="5162550" cy="609600"/>
          </a:xfrm>
          <a:prstGeom prst="rect">
            <a:avLst/>
          </a:prstGeom>
        </p:spPr>
      </p:pic>
      <p:pic>
        <p:nvPicPr>
          <p:cNvPr id="26" name="Image 24" descr="preencoded.png"/>
          <p:cNvPicPr>
            <a:picLocks noChangeAspect="1"/>
          </p:cNvPicPr>
          <p:nvPr/>
        </p:nvPicPr>
        <p:blipFill>
          <a:blip r:embed="rId19"/>
          <a:stretch>
            <a:fillRect/>
          </a:stretch>
        </p:blipFill>
        <p:spPr>
          <a:xfrm>
            <a:off x="6496050" y="4972050"/>
            <a:ext cx="114300" cy="152400"/>
          </a:xfrm>
          <a:prstGeom prst="rect">
            <a:avLst/>
          </a:prstGeom>
        </p:spPr>
      </p:pic>
      <p:pic>
        <p:nvPicPr>
          <p:cNvPr id="27" name="Image 25" descr="preencoded.png"/>
          <p:cNvPicPr>
            <a:picLocks noChangeAspect="1"/>
          </p:cNvPicPr>
          <p:nvPr/>
        </p:nvPicPr>
        <p:blipFill>
          <a:blip r:embed="rId11"/>
          <a:stretch>
            <a:fillRect/>
          </a:stretch>
        </p:blipFill>
        <p:spPr>
          <a:xfrm>
            <a:off x="6381750" y="5429250"/>
            <a:ext cx="5162550" cy="609600"/>
          </a:xfrm>
          <a:prstGeom prst="rect">
            <a:avLst/>
          </a:prstGeom>
        </p:spPr>
      </p:pic>
      <p:pic>
        <p:nvPicPr>
          <p:cNvPr id="28" name="Image 26" descr="preencoded.png"/>
          <p:cNvPicPr>
            <a:picLocks noChangeAspect="1"/>
          </p:cNvPicPr>
          <p:nvPr/>
        </p:nvPicPr>
        <p:blipFill>
          <a:blip r:embed="rId20"/>
          <a:stretch>
            <a:fillRect/>
          </a:stretch>
        </p:blipFill>
        <p:spPr>
          <a:xfrm>
            <a:off x="6496050" y="5657850"/>
            <a:ext cx="152400" cy="152400"/>
          </a:xfrm>
          <a:prstGeom prst="rect">
            <a:avLst/>
          </a:prstGeom>
        </p:spPr>
      </p:pic>
      <p:pic>
        <p:nvPicPr>
          <p:cNvPr id="29" name="Image 27" descr="preencoded.png"/>
          <p:cNvPicPr>
            <a:picLocks noChangeAspect="1"/>
          </p:cNvPicPr>
          <p:nvPr/>
        </p:nvPicPr>
        <p:blipFill>
          <a:blip r:embed="rId21"/>
          <a:stretch>
            <a:fillRect/>
          </a:stretch>
        </p:blipFill>
        <p:spPr>
          <a:xfrm>
            <a:off x="457200" y="6419850"/>
            <a:ext cx="11277600" cy="1219200"/>
          </a:xfrm>
          <a:prstGeom prst="rect">
            <a:avLst/>
          </a:prstGeom>
        </p:spPr>
      </p:pic>
      <p:pic>
        <p:nvPicPr>
          <p:cNvPr id="30" name="Image 28" descr="preencoded.png"/>
          <p:cNvPicPr>
            <a:picLocks noChangeAspect="1"/>
          </p:cNvPicPr>
          <p:nvPr/>
        </p:nvPicPr>
        <p:blipFill>
          <a:blip r:embed="rId22"/>
          <a:stretch>
            <a:fillRect/>
          </a:stretch>
        </p:blipFill>
        <p:spPr>
          <a:xfrm>
            <a:off x="609600" y="6572250"/>
            <a:ext cx="381000" cy="381000"/>
          </a:xfrm>
          <a:prstGeom prst="rect">
            <a:avLst/>
          </a:prstGeom>
        </p:spPr>
      </p:pic>
      <p:pic>
        <p:nvPicPr>
          <p:cNvPr id="31" name="Image 29" descr="preencoded.png"/>
          <p:cNvPicPr>
            <a:picLocks noChangeAspect="1"/>
          </p:cNvPicPr>
          <p:nvPr/>
        </p:nvPicPr>
        <p:blipFill>
          <a:blip r:embed="rId23"/>
          <a:stretch>
            <a:fillRect/>
          </a:stretch>
        </p:blipFill>
        <p:spPr>
          <a:xfrm>
            <a:off x="681038" y="6629400"/>
            <a:ext cx="238125" cy="266700"/>
          </a:xfrm>
          <a:prstGeom prst="rect">
            <a:avLst/>
          </a:prstGeom>
        </p:spPr>
      </p:pic>
      <p:pic>
        <p:nvPicPr>
          <p:cNvPr id="32" name="Image 30" descr="preencoded.png"/>
          <p:cNvPicPr>
            <a:picLocks noChangeAspect="1"/>
          </p:cNvPicPr>
          <p:nvPr/>
        </p:nvPicPr>
        <p:blipFill>
          <a:blip r:embed="rId24"/>
          <a:stretch>
            <a:fillRect/>
          </a:stretch>
        </p:blipFill>
        <p:spPr>
          <a:xfrm>
            <a:off x="609600" y="7067550"/>
            <a:ext cx="133350" cy="152400"/>
          </a:xfrm>
          <a:prstGeom prst="rect">
            <a:avLst/>
          </a:prstGeom>
        </p:spPr>
      </p:pic>
      <p:pic>
        <p:nvPicPr>
          <p:cNvPr id="33" name="Image 31" descr="preencoded.png"/>
          <p:cNvPicPr>
            <a:picLocks noChangeAspect="1"/>
          </p:cNvPicPr>
          <p:nvPr/>
        </p:nvPicPr>
        <p:blipFill>
          <a:blip r:embed="rId25"/>
          <a:stretch>
            <a:fillRect/>
          </a:stretch>
        </p:blipFill>
        <p:spPr>
          <a:xfrm>
            <a:off x="6172200" y="7067550"/>
            <a:ext cx="190500" cy="152400"/>
          </a:xfrm>
          <a:prstGeom prst="rect">
            <a:avLst/>
          </a:prstGeom>
        </p:spPr>
      </p:pic>
      <p:sp>
        <p:nvSpPr>
          <p:cNvPr id="34" name="Text 0"/>
          <p:cNvSpPr/>
          <p:nvPr/>
        </p:nvSpPr>
        <p:spPr>
          <a:xfrm>
            <a:off x="3063032" y="0"/>
            <a:ext cx="7964924"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Key Insights &amp; Predictors of Peak Demand</a:t>
            </a:r>
            <a:endParaRPr lang="en-US" sz="2250" dirty="0"/>
          </a:p>
        </p:txBody>
      </p:sp>
      <p:sp>
        <p:nvSpPr>
          <p:cNvPr id="35" name="Text 1"/>
          <p:cNvSpPr/>
          <p:nvPr/>
        </p:nvSpPr>
        <p:spPr>
          <a:xfrm>
            <a:off x="1143000" y="1085850"/>
            <a:ext cx="2957513"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Key Insights Summary</a:t>
            </a:r>
            <a:endParaRPr lang="en-US" sz="1800" dirty="0"/>
          </a:p>
        </p:txBody>
      </p:sp>
      <p:sp>
        <p:nvSpPr>
          <p:cNvPr id="36" name="Text 2"/>
          <p:cNvSpPr/>
          <p:nvPr/>
        </p:nvSpPr>
        <p:spPr>
          <a:xfrm>
            <a:off x="647700" y="1504950"/>
            <a:ext cx="10896600" cy="800100"/>
          </a:xfrm>
          <a:prstGeom prst="rect">
            <a:avLst/>
          </a:prstGeom>
          <a:noFill/>
          <a:ln/>
        </p:spPr>
        <p:txBody>
          <a:bodyPr vert="horz" wrap="square" lIns="0" tIns="0" rIns="0" bIns="0" rtlCol="0" anchor="t"/>
          <a:lstStyle/>
          <a:p>
            <a:pPr marL="0" indent="0">
              <a:lnSpc>
                <a:spcPts val="2100"/>
              </a:lnSpc>
              <a:buNone/>
            </a:pPr>
            <a:r>
              <a:rPr lang="en-US" sz="1350" dirty="0">
                <a:solidFill>
                  <a:srgbClr val="374151"/>
                </a:solidFill>
                <a:latin typeface="Arial" pitchFamily="34" charset="0"/>
                <a:ea typeface="Arial" pitchFamily="34" charset="-122"/>
                <a:cs typeface="Arial" pitchFamily="34" charset="-120"/>
              </a:rPr>
              <a:t>Analysis reveals that peak customer demand occurs when optimal temporal and environmental factors align, particularly favoring weekends, late afternoon hours, and favorable weather conditions. Understanding these confluence points enables precise prediction of peak traffic periods.</a:t>
            </a:r>
            <a:endParaRPr lang="en-US" sz="1350" dirty="0"/>
          </a:p>
        </p:txBody>
      </p:sp>
      <p:sp>
        <p:nvSpPr>
          <p:cNvPr id="37" name="Text 3"/>
          <p:cNvSpPr/>
          <p:nvPr/>
        </p:nvSpPr>
        <p:spPr>
          <a:xfrm>
            <a:off x="1143000" y="2933700"/>
            <a:ext cx="220634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Temporal Predictors</a:t>
            </a:r>
            <a:endParaRPr lang="en-US" sz="1500" dirty="0"/>
          </a:p>
        </p:txBody>
      </p:sp>
      <p:sp>
        <p:nvSpPr>
          <p:cNvPr id="38" name="Text 4"/>
          <p:cNvSpPr/>
          <p:nvPr/>
        </p:nvSpPr>
        <p:spPr>
          <a:xfrm>
            <a:off x="1009650" y="3448050"/>
            <a:ext cx="46863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Weekends: Saturday and Sunday show higher traffic, especially for casual users</a:t>
            </a:r>
            <a:endParaRPr lang="en-US" sz="1200" dirty="0"/>
          </a:p>
        </p:txBody>
      </p:sp>
      <p:sp>
        <p:nvSpPr>
          <p:cNvPr id="39" name="Text 5"/>
          <p:cNvSpPr/>
          <p:nvPr/>
        </p:nvSpPr>
        <p:spPr>
          <a:xfrm>
            <a:off x="990600" y="4133850"/>
            <a:ext cx="47053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Time of Day: Late afternoon to early evening (16:00-19:00) peak hours</a:t>
            </a:r>
            <a:endParaRPr lang="en-US" sz="1200" dirty="0"/>
          </a:p>
        </p:txBody>
      </p:sp>
      <p:sp>
        <p:nvSpPr>
          <p:cNvPr id="41" name="Text 7"/>
          <p:cNvSpPr/>
          <p:nvPr/>
        </p:nvSpPr>
        <p:spPr>
          <a:xfrm>
            <a:off x="990600" y="4914900"/>
            <a:ext cx="46291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Holidays: Non-holiday weekdays show consistent registered user activity</a:t>
            </a:r>
            <a:endParaRPr lang="en-US" sz="1200" dirty="0"/>
          </a:p>
        </p:txBody>
      </p:sp>
      <p:sp>
        <p:nvSpPr>
          <p:cNvPr id="42" name="Text 8"/>
          <p:cNvSpPr/>
          <p:nvPr/>
        </p:nvSpPr>
        <p:spPr>
          <a:xfrm>
            <a:off x="6877050" y="2933700"/>
            <a:ext cx="278213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Environmental Predictors</a:t>
            </a:r>
            <a:endParaRPr lang="en-US" sz="1500" dirty="0"/>
          </a:p>
        </p:txBody>
      </p:sp>
      <p:sp>
        <p:nvSpPr>
          <p:cNvPr id="43" name="Text 9"/>
          <p:cNvSpPr/>
          <p:nvPr/>
        </p:nvSpPr>
        <p:spPr>
          <a:xfrm>
            <a:off x="6800850" y="3448050"/>
            <a:ext cx="46291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Weather: Clear or partly cloudy conditions (Weather 1-2) maximize visits</a:t>
            </a:r>
            <a:endParaRPr lang="en-US" sz="1200" dirty="0"/>
          </a:p>
        </p:txBody>
      </p:sp>
      <p:sp>
        <p:nvSpPr>
          <p:cNvPr id="44" name="Text 10"/>
          <p:cNvSpPr/>
          <p:nvPr/>
        </p:nvSpPr>
        <p:spPr>
          <a:xfrm>
            <a:off x="6762750" y="413385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Temperature: Optimal range between normalized 0.4-0.7, avoiding extremes</a:t>
            </a:r>
            <a:endParaRPr lang="en-US" sz="1200" dirty="0"/>
          </a:p>
        </p:txBody>
      </p:sp>
      <p:sp>
        <p:nvSpPr>
          <p:cNvPr id="45" name="Text 11"/>
          <p:cNvSpPr/>
          <p:nvPr/>
        </p:nvSpPr>
        <p:spPr>
          <a:xfrm>
            <a:off x="6724650" y="4819650"/>
            <a:ext cx="47053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Humidity: Low to moderate levels (below 0.4) preferred for higher visits</a:t>
            </a:r>
            <a:endParaRPr lang="en-US" sz="1200" dirty="0"/>
          </a:p>
        </p:txBody>
      </p:sp>
      <p:sp>
        <p:nvSpPr>
          <p:cNvPr id="46" name="Text 12"/>
          <p:cNvSpPr/>
          <p:nvPr/>
        </p:nvSpPr>
        <p:spPr>
          <a:xfrm>
            <a:off x="6762750" y="5505450"/>
            <a:ext cx="46672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Wind Speed: Minimal wind (below 0.1) correlates with higher customer traffic</a:t>
            </a:r>
            <a:endParaRPr lang="en-US" sz="1200" dirty="0"/>
          </a:p>
        </p:txBody>
      </p:sp>
      <p:sp>
        <p:nvSpPr>
          <p:cNvPr id="47" name="Text 13"/>
          <p:cNvSpPr/>
          <p:nvPr/>
        </p:nvSpPr>
        <p:spPr>
          <a:xfrm>
            <a:off x="1104900" y="6629400"/>
            <a:ext cx="2424053" cy="266700"/>
          </a:xfrm>
          <a:prstGeom prst="rect">
            <a:avLst/>
          </a:prstGeom>
          <a:noFill/>
          <a:ln/>
        </p:spPr>
        <p:txBody>
          <a:bodyPr vert="horz" wrap="square" lIns="0" tIns="0" rIns="0" bIns="0" rtlCol="0" anchor="t"/>
          <a:lstStyle/>
          <a:p>
            <a:pPr marL="0" indent="0">
              <a:lnSpc>
                <a:spcPts val="2100"/>
              </a:lnSpc>
              <a:buNone/>
            </a:pPr>
            <a:r>
              <a:rPr lang="en-US" sz="1350" b="1" dirty="0">
                <a:solidFill>
                  <a:srgbClr val="1F2937"/>
                </a:solidFill>
                <a:latin typeface="Arial" pitchFamily="34" charset="0"/>
                <a:ea typeface="Arial" pitchFamily="34" charset="-122"/>
                <a:cs typeface="Arial" pitchFamily="34" charset="-120"/>
              </a:rPr>
              <a:t>User Segment Response</a:t>
            </a:r>
            <a:endParaRPr lang="en-US" sz="1350" dirty="0"/>
          </a:p>
        </p:txBody>
      </p:sp>
      <p:sp>
        <p:nvSpPr>
          <p:cNvPr id="48" name="Text 14"/>
          <p:cNvSpPr/>
          <p:nvPr/>
        </p:nvSpPr>
        <p:spPr>
          <a:xfrm>
            <a:off x="819150" y="7029450"/>
            <a:ext cx="520065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Casual Users: More sensitive to weather conditions, prefer optimal environments</a:t>
            </a:r>
            <a:endParaRPr lang="en-US" sz="1200" dirty="0"/>
          </a:p>
        </p:txBody>
      </p:sp>
      <p:sp>
        <p:nvSpPr>
          <p:cNvPr id="49" name="Text 15"/>
          <p:cNvSpPr/>
          <p:nvPr/>
        </p:nvSpPr>
        <p:spPr>
          <a:xfrm>
            <a:off x="6438900" y="7029450"/>
            <a:ext cx="5143500" cy="4572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Registered Users: More consistent visit patterns, less deterred by minor inconveniences</a:t>
            </a:r>
            <a:endParaRPr lang="en-US" sz="1200" dirty="0"/>
          </a:p>
        </p:txBody>
      </p:sp>
      <p:sp>
        <p:nvSpPr>
          <p:cNvPr id="50" name="Text 16"/>
          <p:cNvSpPr/>
          <p:nvPr/>
        </p:nvSpPr>
        <p:spPr>
          <a:xfrm>
            <a:off x="10488216" y="7600950"/>
            <a:ext cx="177022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Report Date: 2025-10-22</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465314" y="0"/>
            <a:ext cx="5261372"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3606701" cy="1943100"/>
          </a:xfrm>
          <a:prstGeom prst="rect">
            <a:avLst/>
          </a:prstGeom>
        </p:spPr>
      </p:pic>
      <p:pic>
        <p:nvPicPr>
          <p:cNvPr id="5" name="Image 3" descr="preencoded.png"/>
          <p:cNvPicPr>
            <a:picLocks noChangeAspect="1"/>
          </p:cNvPicPr>
          <p:nvPr/>
        </p:nvPicPr>
        <p:blipFill>
          <a:blip r:embed="rId6"/>
          <a:stretch>
            <a:fillRect/>
          </a:stretch>
        </p:blipFill>
        <p:spPr>
          <a:xfrm>
            <a:off x="647700" y="1076325"/>
            <a:ext cx="450205" cy="476250"/>
          </a:xfrm>
          <a:prstGeom prst="rect">
            <a:avLst/>
          </a:prstGeom>
        </p:spPr>
      </p:pic>
      <p:pic>
        <p:nvPicPr>
          <p:cNvPr id="6" name="Image 4" descr="preencoded.png"/>
          <p:cNvPicPr>
            <a:picLocks noChangeAspect="1"/>
          </p:cNvPicPr>
          <p:nvPr/>
        </p:nvPicPr>
        <p:blipFill>
          <a:blip r:embed="rId7"/>
          <a:stretch>
            <a:fillRect/>
          </a:stretch>
        </p:blipFill>
        <p:spPr>
          <a:xfrm>
            <a:off x="753666" y="1181100"/>
            <a:ext cx="238125" cy="266700"/>
          </a:xfrm>
          <a:prstGeom prst="rect">
            <a:avLst/>
          </a:prstGeom>
        </p:spPr>
      </p:pic>
      <p:pic>
        <p:nvPicPr>
          <p:cNvPr id="7" name="Image 5" descr="preencoded.png"/>
          <p:cNvPicPr>
            <a:picLocks noChangeAspect="1"/>
          </p:cNvPicPr>
          <p:nvPr/>
        </p:nvPicPr>
        <p:blipFill>
          <a:blip r:embed="rId8"/>
          <a:stretch>
            <a:fillRect/>
          </a:stretch>
        </p:blipFill>
        <p:spPr>
          <a:xfrm>
            <a:off x="647700" y="1695450"/>
            <a:ext cx="3225701" cy="419100"/>
          </a:xfrm>
          <a:prstGeom prst="rect">
            <a:avLst/>
          </a:prstGeom>
        </p:spPr>
      </p:pic>
      <p:pic>
        <p:nvPicPr>
          <p:cNvPr id="8" name="Image 6" descr="preencoded.png"/>
          <p:cNvPicPr>
            <a:picLocks noChangeAspect="1"/>
          </p:cNvPicPr>
          <p:nvPr/>
        </p:nvPicPr>
        <p:blipFill>
          <a:blip r:embed="rId8"/>
          <a:stretch>
            <a:fillRect/>
          </a:stretch>
        </p:blipFill>
        <p:spPr>
          <a:xfrm>
            <a:off x="647700" y="2190750"/>
            <a:ext cx="3225701" cy="419100"/>
          </a:xfrm>
          <a:prstGeom prst="rect">
            <a:avLst/>
          </a:prstGeom>
        </p:spPr>
      </p:pic>
      <p:pic>
        <p:nvPicPr>
          <p:cNvPr id="9" name="Image 7" descr="preencoded.png"/>
          <p:cNvPicPr>
            <a:picLocks noChangeAspect="1"/>
          </p:cNvPicPr>
          <p:nvPr/>
        </p:nvPicPr>
        <p:blipFill>
          <a:blip r:embed="rId9"/>
          <a:stretch>
            <a:fillRect/>
          </a:stretch>
        </p:blipFill>
        <p:spPr>
          <a:xfrm>
            <a:off x="4292501" y="857250"/>
            <a:ext cx="3606850" cy="1943100"/>
          </a:xfrm>
          <a:prstGeom prst="rect">
            <a:avLst/>
          </a:prstGeom>
        </p:spPr>
      </p:pic>
      <p:pic>
        <p:nvPicPr>
          <p:cNvPr id="10" name="Image 8" descr="preencoded.png"/>
          <p:cNvPicPr>
            <a:picLocks noChangeAspect="1"/>
          </p:cNvPicPr>
          <p:nvPr/>
        </p:nvPicPr>
        <p:blipFill>
          <a:blip r:embed="rId10"/>
          <a:stretch>
            <a:fillRect/>
          </a:stretch>
        </p:blipFill>
        <p:spPr>
          <a:xfrm>
            <a:off x="4483001" y="1076325"/>
            <a:ext cx="449163" cy="476250"/>
          </a:xfrm>
          <a:prstGeom prst="rect">
            <a:avLst/>
          </a:prstGeom>
        </p:spPr>
      </p:pic>
      <p:pic>
        <p:nvPicPr>
          <p:cNvPr id="11" name="Image 9" descr="preencoded.png"/>
          <p:cNvPicPr>
            <a:picLocks noChangeAspect="1"/>
          </p:cNvPicPr>
          <p:nvPr/>
        </p:nvPicPr>
        <p:blipFill>
          <a:blip r:embed="rId11"/>
          <a:stretch>
            <a:fillRect/>
          </a:stretch>
        </p:blipFill>
        <p:spPr>
          <a:xfrm>
            <a:off x="4612332" y="1181100"/>
            <a:ext cx="190500" cy="266700"/>
          </a:xfrm>
          <a:prstGeom prst="rect">
            <a:avLst/>
          </a:prstGeom>
        </p:spPr>
      </p:pic>
      <p:pic>
        <p:nvPicPr>
          <p:cNvPr id="12" name="Image 10" descr="preencoded.png"/>
          <p:cNvPicPr>
            <a:picLocks noChangeAspect="1"/>
          </p:cNvPicPr>
          <p:nvPr/>
        </p:nvPicPr>
        <p:blipFill>
          <a:blip r:embed="rId12"/>
          <a:stretch>
            <a:fillRect/>
          </a:stretch>
        </p:blipFill>
        <p:spPr>
          <a:xfrm>
            <a:off x="4483001" y="1695450"/>
            <a:ext cx="3225850" cy="419100"/>
          </a:xfrm>
          <a:prstGeom prst="rect">
            <a:avLst/>
          </a:prstGeom>
        </p:spPr>
      </p:pic>
      <p:pic>
        <p:nvPicPr>
          <p:cNvPr id="13" name="Image 11" descr="preencoded.png"/>
          <p:cNvPicPr>
            <a:picLocks noChangeAspect="1"/>
          </p:cNvPicPr>
          <p:nvPr/>
        </p:nvPicPr>
        <p:blipFill>
          <a:blip r:embed="rId12"/>
          <a:stretch>
            <a:fillRect/>
          </a:stretch>
        </p:blipFill>
        <p:spPr>
          <a:xfrm>
            <a:off x="4483001" y="2190750"/>
            <a:ext cx="3225850" cy="419100"/>
          </a:xfrm>
          <a:prstGeom prst="rect">
            <a:avLst/>
          </a:prstGeom>
        </p:spPr>
      </p:pic>
      <p:pic>
        <p:nvPicPr>
          <p:cNvPr id="14" name="Image 12" descr="preencoded.png"/>
          <p:cNvPicPr>
            <a:picLocks noChangeAspect="1"/>
          </p:cNvPicPr>
          <p:nvPr/>
        </p:nvPicPr>
        <p:blipFill>
          <a:blip r:embed="rId13"/>
          <a:stretch>
            <a:fillRect/>
          </a:stretch>
        </p:blipFill>
        <p:spPr>
          <a:xfrm>
            <a:off x="8127950" y="857250"/>
            <a:ext cx="3606701" cy="1943100"/>
          </a:xfrm>
          <a:prstGeom prst="rect">
            <a:avLst/>
          </a:prstGeom>
        </p:spPr>
      </p:pic>
      <p:pic>
        <p:nvPicPr>
          <p:cNvPr id="15" name="Image 13" descr="preencoded.png"/>
          <p:cNvPicPr>
            <a:picLocks noChangeAspect="1"/>
          </p:cNvPicPr>
          <p:nvPr/>
        </p:nvPicPr>
        <p:blipFill>
          <a:blip r:embed="rId14"/>
          <a:stretch>
            <a:fillRect/>
          </a:stretch>
        </p:blipFill>
        <p:spPr>
          <a:xfrm>
            <a:off x="8318450" y="1047750"/>
            <a:ext cx="476250" cy="476250"/>
          </a:xfrm>
          <a:prstGeom prst="rect">
            <a:avLst/>
          </a:prstGeom>
        </p:spPr>
      </p:pic>
      <p:pic>
        <p:nvPicPr>
          <p:cNvPr id="16" name="Image 14" descr="preencoded.png"/>
          <p:cNvPicPr>
            <a:picLocks noChangeAspect="1"/>
          </p:cNvPicPr>
          <p:nvPr/>
        </p:nvPicPr>
        <p:blipFill>
          <a:blip r:embed="rId15"/>
          <a:stretch>
            <a:fillRect/>
          </a:stretch>
        </p:blipFill>
        <p:spPr>
          <a:xfrm>
            <a:off x="8437513" y="1152525"/>
            <a:ext cx="238125" cy="266700"/>
          </a:xfrm>
          <a:prstGeom prst="rect">
            <a:avLst/>
          </a:prstGeom>
        </p:spPr>
      </p:pic>
      <p:pic>
        <p:nvPicPr>
          <p:cNvPr id="17" name="Image 15" descr="preencoded.png"/>
          <p:cNvPicPr>
            <a:picLocks noChangeAspect="1"/>
          </p:cNvPicPr>
          <p:nvPr/>
        </p:nvPicPr>
        <p:blipFill>
          <a:blip r:embed="rId16"/>
          <a:stretch>
            <a:fillRect/>
          </a:stretch>
        </p:blipFill>
        <p:spPr>
          <a:xfrm>
            <a:off x="8318450" y="1638300"/>
            <a:ext cx="3225701" cy="419100"/>
          </a:xfrm>
          <a:prstGeom prst="rect">
            <a:avLst/>
          </a:prstGeom>
        </p:spPr>
      </p:pic>
      <p:pic>
        <p:nvPicPr>
          <p:cNvPr id="18" name="Image 16" descr="preencoded.png"/>
          <p:cNvPicPr>
            <a:picLocks noChangeAspect="1"/>
          </p:cNvPicPr>
          <p:nvPr/>
        </p:nvPicPr>
        <p:blipFill>
          <a:blip r:embed="rId16"/>
          <a:stretch>
            <a:fillRect/>
          </a:stretch>
        </p:blipFill>
        <p:spPr>
          <a:xfrm>
            <a:off x="8318450" y="2133600"/>
            <a:ext cx="3225701" cy="419100"/>
          </a:xfrm>
          <a:prstGeom prst="rect">
            <a:avLst/>
          </a:prstGeom>
        </p:spPr>
      </p:pic>
      <p:pic>
        <p:nvPicPr>
          <p:cNvPr id="19" name="Image 17" descr="preencoded.png"/>
          <p:cNvPicPr>
            <a:picLocks noChangeAspect="1"/>
          </p:cNvPicPr>
          <p:nvPr/>
        </p:nvPicPr>
        <p:blipFill>
          <a:blip r:embed="rId17"/>
          <a:stretch>
            <a:fillRect/>
          </a:stretch>
        </p:blipFill>
        <p:spPr>
          <a:xfrm>
            <a:off x="457200" y="3028950"/>
            <a:ext cx="3606701" cy="1885950"/>
          </a:xfrm>
          <a:prstGeom prst="rect">
            <a:avLst/>
          </a:prstGeom>
        </p:spPr>
      </p:pic>
      <p:pic>
        <p:nvPicPr>
          <p:cNvPr id="20" name="Image 18" descr="preencoded.png"/>
          <p:cNvPicPr>
            <a:picLocks noChangeAspect="1"/>
          </p:cNvPicPr>
          <p:nvPr/>
        </p:nvPicPr>
        <p:blipFill>
          <a:blip r:embed="rId18"/>
          <a:stretch>
            <a:fillRect/>
          </a:stretch>
        </p:blipFill>
        <p:spPr>
          <a:xfrm>
            <a:off x="647700" y="3219450"/>
            <a:ext cx="476250" cy="476250"/>
          </a:xfrm>
          <a:prstGeom prst="rect">
            <a:avLst/>
          </a:prstGeom>
        </p:spPr>
      </p:pic>
      <p:pic>
        <p:nvPicPr>
          <p:cNvPr id="21" name="Image 19" descr="preencoded.png"/>
          <p:cNvPicPr>
            <a:picLocks noChangeAspect="1"/>
          </p:cNvPicPr>
          <p:nvPr/>
        </p:nvPicPr>
        <p:blipFill>
          <a:blip r:embed="rId19"/>
          <a:stretch>
            <a:fillRect/>
          </a:stretch>
        </p:blipFill>
        <p:spPr>
          <a:xfrm>
            <a:off x="800100" y="3324225"/>
            <a:ext cx="171450" cy="266700"/>
          </a:xfrm>
          <a:prstGeom prst="rect">
            <a:avLst/>
          </a:prstGeom>
        </p:spPr>
      </p:pic>
      <p:pic>
        <p:nvPicPr>
          <p:cNvPr id="22" name="Image 20" descr="preencoded.png"/>
          <p:cNvPicPr>
            <a:picLocks noChangeAspect="1"/>
          </p:cNvPicPr>
          <p:nvPr/>
        </p:nvPicPr>
        <p:blipFill>
          <a:blip r:embed="rId8"/>
          <a:stretch>
            <a:fillRect/>
          </a:stretch>
        </p:blipFill>
        <p:spPr>
          <a:xfrm>
            <a:off x="647700" y="3810000"/>
            <a:ext cx="3225701" cy="419100"/>
          </a:xfrm>
          <a:prstGeom prst="rect">
            <a:avLst/>
          </a:prstGeom>
        </p:spPr>
      </p:pic>
      <p:pic>
        <p:nvPicPr>
          <p:cNvPr id="23" name="Image 21" descr="preencoded.png"/>
          <p:cNvPicPr>
            <a:picLocks noChangeAspect="1"/>
          </p:cNvPicPr>
          <p:nvPr/>
        </p:nvPicPr>
        <p:blipFill>
          <a:blip r:embed="rId8"/>
          <a:stretch>
            <a:fillRect/>
          </a:stretch>
        </p:blipFill>
        <p:spPr>
          <a:xfrm>
            <a:off x="647700" y="4305300"/>
            <a:ext cx="3225701" cy="419100"/>
          </a:xfrm>
          <a:prstGeom prst="rect">
            <a:avLst/>
          </a:prstGeom>
        </p:spPr>
      </p:pic>
      <p:pic>
        <p:nvPicPr>
          <p:cNvPr id="24" name="Image 22" descr="preencoded.png"/>
          <p:cNvPicPr>
            <a:picLocks noChangeAspect="1"/>
          </p:cNvPicPr>
          <p:nvPr/>
        </p:nvPicPr>
        <p:blipFill>
          <a:blip r:embed="rId20"/>
          <a:stretch>
            <a:fillRect/>
          </a:stretch>
        </p:blipFill>
        <p:spPr>
          <a:xfrm>
            <a:off x="4292501" y="3028950"/>
            <a:ext cx="3606850" cy="1885950"/>
          </a:xfrm>
          <a:prstGeom prst="rect">
            <a:avLst/>
          </a:prstGeom>
        </p:spPr>
      </p:pic>
      <p:pic>
        <p:nvPicPr>
          <p:cNvPr id="25" name="Image 23" descr="preencoded.png"/>
          <p:cNvPicPr>
            <a:picLocks noChangeAspect="1"/>
          </p:cNvPicPr>
          <p:nvPr/>
        </p:nvPicPr>
        <p:blipFill>
          <a:blip r:embed="rId21"/>
          <a:stretch>
            <a:fillRect/>
          </a:stretch>
        </p:blipFill>
        <p:spPr>
          <a:xfrm>
            <a:off x="4483001" y="3219450"/>
            <a:ext cx="476250" cy="476250"/>
          </a:xfrm>
          <a:prstGeom prst="rect">
            <a:avLst/>
          </a:prstGeom>
        </p:spPr>
      </p:pic>
      <p:pic>
        <p:nvPicPr>
          <p:cNvPr id="26" name="Image 24" descr="preencoded.png"/>
          <p:cNvPicPr>
            <a:picLocks noChangeAspect="1"/>
          </p:cNvPicPr>
          <p:nvPr/>
        </p:nvPicPr>
        <p:blipFill>
          <a:blip r:embed="rId22"/>
          <a:stretch>
            <a:fillRect/>
          </a:stretch>
        </p:blipFill>
        <p:spPr>
          <a:xfrm>
            <a:off x="4602063" y="3324225"/>
            <a:ext cx="238125" cy="266700"/>
          </a:xfrm>
          <a:prstGeom prst="rect">
            <a:avLst/>
          </a:prstGeom>
        </p:spPr>
      </p:pic>
      <p:pic>
        <p:nvPicPr>
          <p:cNvPr id="27" name="Image 25" descr="preencoded.png"/>
          <p:cNvPicPr>
            <a:picLocks noChangeAspect="1"/>
          </p:cNvPicPr>
          <p:nvPr/>
        </p:nvPicPr>
        <p:blipFill>
          <a:blip r:embed="rId12"/>
          <a:stretch>
            <a:fillRect/>
          </a:stretch>
        </p:blipFill>
        <p:spPr>
          <a:xfrm>
            <a:off x="4483001" y="3810000"/>
            <a:ext cx="3225850" cy="419100"/>
          </a:xfrm>
          <a:prstGeom prst="rect">
            <a:avLst/>
          </a:prstGeom>
        </p:spPr>
      </p:pic>
      <p:pic>
        <p:nvPicPr>
          <p:cNvPr id="28" name="Image 26" descr="preencoded.png"/>
          <p:cNvPicPr>
            <a:picLocks noChangeAspect="1"/>
          </p:cNvPicPr>
          <p:nvPr/>
        </p:nvPicPr>
        <p:blipFill>
          <a:blip r:embed="rId12"/>
          <a:stretch>
            <a:fillRect/>
          </a:stretch>
        </p:blipFill>
        <p:spPr>
          <a:xfrm>
            <a:off x="4483001" y="4305300"/>
            <a:ext cx="3225850" cy="419100"/>
          </a:xfrm>
          <a:prstGeom prst="rect">
            <a:avLst/>
          </a:prstGeom>
        </p:spPr>
      </p:pic>
      <p:pic>
        <p:nvPicPr>
          <p:cNvPr id="29" name="Image 27" descr="preencoded.png"/>
          <p:cNvPicPr>
            <a:picLocks noChangeAspect="1"/>
          </p:cNvPicPr>
          <p:nvPr/>
        </p:nvPicPr>
        <p:blipFill>
          <a:blip r:embed="rId23"/>
          <a:stretch>
            <a:fillRect/>
          </a:stretch>
        </p:blipFill>
        <p:spPr>
          <a:xfrm>
            <a:off x="8127950" y="3028950"/>
            <a:ext cx="3606701" cy="1885950"/>
          </a:xfrm>
          <a:prstGeom prst="rect">
            <a:avLst/>
          </a:prstGeom>
        </p:spPr>
      </p:pic>
      <p:pic>
        <p:nvPicPr>
          <p:cNvPr id="30" name="Image 28" descr="preencoded.png"/>
          <p:cNvPicPr>
            <a:picLocks noChangeAspect="1"/>
          </p:cNvPicPr>
          <p:nvPr/>
        </p:nvPicPr>
        <p:blipFill>
          <a:blip r:embed="rId24"/>
          <a:stretch>
            <a:fillRect/>
          </a:stretch>
        </p:blipFill>
        <p:spPr>
          <a:xfrm>
            <a:off x="8318450" y="3219450"/>
            <a:ext cx="476250" cy="476250"/>
          </a:xfrm>
          <a:prstGeom prst="rect">
            <a:avLst/>
          </a:prstGeom>
        </p:spPr>
      </p:pic>
      <p:pic>
        <p:nvPicPr>
          <p:cNvPr id="31" name="Image 29" descr="preencoded.png"/>
          <p:cNvPicPr>
            <a:picLocks noChangeAspect="1"/>
          </p:cNvPicPr>
          <p:nvPr/>
        </p:nvPicPr>
        <p:blipFill>
          <a:blip r:embed="rId25"/>
          <a:stretch>
            <a:fillRect/>
          </a:stretch>
        </p:blipFill>
        <p:spPr>
          <a:xfrm>
            <a:off x="8447038" y="3324225"/>
            <a:ext cx="219075" cy="266700"/>
          </a:xfrm>
          <a:prstGeom prst="rect">
            <a:avLst/>
          </a:prstGeom>
        </p:spPr>
      </p:pic>
      <p:pic>
        <p:nvPicPr>
          <p:cNvPr id="32" name="Image 30" descr="preencoded.png"/>
          <p:cNvPicPr>
            <a:picLocks noChangeAspect="1"/>
          </p:cNvPicPr>
          <p:nvPr/>
        </p:nvPicPr>
        <p:blipFill>
          <a:blip r:embed="rId26"/>
          <a:stretch>
            <a:fillRect/>
          </a:stretch>
        </p:blipFill>
        <p:spPr>
          <a:xfrm>
            <a:off x="8318450" y="3848100"/>
            <a:ext cx="152400" cy="152400"/>
          </a:xfrm>
          <a:prstGeom prst="rect">
            <a:avLst/>
          </a:prstGeom>
        </p:spPr>
      </p:pic>
      <p:pic>
        <p:nvPicPr>
          <p:cNvPr id="33" name="Image 31" descr="preencoded.png"/>
          <p:cNvPicPr>
            <a:picLocks noChangeAspect="1"/>
          </p:cNvPicPr>
          <p:nvPr/>
        </p:nvPicPr>
        <p:blipFill>
          <a:blip r:embed="rId26"/>
          <a:stretch>
            <a:fillRect/>
          </a:stretch>
        </p:blipFill>
        <p:spPr>
          <a:xfrm>
            <a:off x="8318450" y="4191000"/>
            <a:ext cx="152400" cy="152400"/>
          </a:xfrm>
          <a:prstGeom prst="rect">
            <a:avLst/>
          </a:prstGeom>
        </p:spPr>
      </p:pic>
      <p:pic>
        <p:nvPicPr>
          <p:cNvPr id="34" name="Image 32" descr="preencoded.png"/>
          <p:cNvPicPr>
            <a:picLocks noChangeAspect="1"/>
          </p:cNvPicPr>
          <p:nvPr/>
        </p:nvPicPr>
        <p:blipFill>
          <a:blip r:embed="rId26"/>
          <a:stretch>
            <a:fillRect/>
          </a:stretch>
        </p:blipFill>
        <p:spPr>
          <a:xfrm>
            <a:off x="8318450" y="4533900"/>
            <a:ext cx="152400" cy="152400"/>
          </a:xfrm>
          <a:prstGeom prst="rect">
            <a:avLst/>
          </a:prstGeom>
        </p:spPr>
      </p:pic>
      <p:pic>
        <p:nvPicPr>
          <p:cNvPr id="35" name="Image 33" descr="preencoded.png"/>
          <p:cNvPicPr>
            <a:picLocks noChangeAspect="1"/>
          </p:cNvPicPr>
          <p:nvPr/>
        </p:nvPicPr>
        <p:blipFill>
          <a:blip r:embed="rId27"/>
          <a:stretch>
            <a:fillRect/>
          </a:stretch>
        </p:blipFill>
        <p:spPr>
          <a:xfrm>
            <a:off x="457200" y="6134100"/>
            <a:ext cx="11277600" cy="495300"/>
          </a:xfrm>
          <a:prstGeom prst="rect">
            <a:avLst/>
          </a:prstGeom>
        </p:spPr>
      </p:pic>
      <p:pic>
        <p:nvPicPr>
          <p:cNvPr id="36" name="Image 34" descr="preencoded.png"/>
          <p:cNvPicPr>
            <a:picLocks noChangeAspect="1"/>
          </p:cNvPicPr>
          <p:nvPr/>
        </p:nvPicPr>
        <p:blipFill>
          <a:blip r:embed="rId28"/>
          <a:stretch>
            <a:fillRect/>
          </a:stretch>
        </p:blipFill>
        <p:spPr>
          <a:xfrm>
            <a:off x="2442716" y="6286500"/>
            <a:ext cx="133350" cy="171450"/>
          </a:xfrm>
          <a:prstGeom prst="rect">
            <a:avLst/>
          </a:prstGeom>
        </p:spPr>
      </p:pic>
      <p:sp>
        <p:nvSpPr>
          <p:cNvPr id="37" name="Text 0"/>
          <p:cNvSpPr/>
          <p:nvPr/>
        </p:nvSpPr>
        <p:spPr>
          <a:xfrm>
            <a:off x="3751064" y="0"/>
            <a:ext cx="6313646"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Recommendations &amp; Action Plan</a:t>
            </a:r>
            <a:endParaRPr lang="en-US" sz="2250" dirty="0"/>
          </a:p>
        </p:txBody>
      </p:sp>
      <p:sp>
        <p:nvSpPr>
          <p:cNvPr id="38" name="Text 1"/>
          <p:cNvSpPr/>
          <p:nvPr/>
        </p:nvSpPr>
        <p:spPr>
          <a:xfrm>
            <a:off x="1212205" y="1047750"/>
            <a:ext cx="2661196"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Optimize Staffing &amp; Operations</a:t>
            </a:r>
            <a:endParaRPr lang="en-US" sz="1500" dirty="0"/>
          </a:p>
        </p:txBody>
      </p:sp>
      <p:sp>
        <p:nvSpPr>
          <p:cNvPr id="39" name="Text 2"/>
          <p:cNvSpPr/>
          <p:nvPr/>
        </p:nvSpPr>
        <p:spPr>
          <a:xfrm>
            <a:off x="742950" y="169545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Adjust staffing levels</a:t>
            </a:r>
            <a:endParaRPr lang="en-US" sz="1200" dirty="0"/>
          </a:p>
        </p:txBody>
      </p:sp>
      <p:sp>
        <p:nvSpPr>
          <p:cNvPr id="40" name="Text 3"/>
          <p:cNvSpPr/>
          <p:nvPr/>
        </p:nvSpPr>
        <p:spPr>
          <a:xfrm>
            <a:off x="742950" y="192405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Peak hours: 8-9 AM and 5-6 PM</a:t>
            </a:r>
            <a:endParaRPr lang="en-US" sz="1050" dirty="0"/>
          </a:p>
        </p:txBody>
      </p:sp>
      <p:sp>
        <p:nvSpPr>
          <p:cNvPr id="41" name="Text 4"/>
          <p:cNvSpPr/>
          <p:nvPr/>
        </p:nvSpPr>
        <p:spPr>
          <a:xfrm>
            <a:off x="742950" y="219075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Focus on high-traffic days</a:t>
            </a:r>
            <a:endParaRPr lang="en-US" sz="1200" dirty="0"/>
          </a:p>
        </p:txBody>
      </p:sp>
      <p:sp>
        <p:nvSpPr>
          <p:cNvPr id="42" name="Text 5"/>
          <p:cNvSpPr/>
          <p:nvPr/>
        </p:nvSpPr>
        <p:spPr>
          <a:xfrm>
            <a:off x="742950" y="241935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Weekends, especially Saturdays</a:t>
            </a:r>
            <a:endParaRPr lang="en-US" sz="1050" dirty="0"/>
          </a:p>
        </p:txBody>
      </p:sp>
      <p:sp>
        <p:nvSpPr>
          <p:cNvPr id="43" name="Text 6"/>
          <p:cNvSpPr/>
          <p:nvPr/>
        </p:nvSpPr>
        <p:spPr>
          <a:xfrm>
            <a:off x="5046464" y="1047750"/>
            <a:ext cx="2662386" cy="5334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Targeted Marketing Campaigns</a:t>
            </a:r>
            <a:endParaRPr lang="en-US" sz="1500" dirty="0"/>
          </a:p>
        </p:txBody>
      </p:sp>
      <p:sp>
        <p:nvSpPr>
          <p:cNvPr id="44" name="Text 7"/>
          <p:cNvSpPr/>
          <p:nvPr/>
        </p:nvSpPr>
        <p:spPr>
          <a:xfrm>
            <a:off x="4578251" y="1695450"/>
            <a:ext cx="37567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Launch during favorable weather</a:t>
            </a:r>
            <a:endParaRPr lang="en-US" sz="1200" dirty="0"/>
          </a:p>
        </p:txBody>
      </p:sp>
      <p:sp>
        <p:nvSpPr>
          <p:cNvPr id="45" name="Text 8"/>
          <p:cNvSpPr/>
          <p:nvPr/>
        </p:nvSpPr>
        <p:spPr>
          <a:xfrm>
            <a:off x="4578251" y="1924050"/>
            <a:ext cx="375672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Clear skies, moderate temperatures</a:t>
            </a:r>
            <a:endParaRPr lang="en-US" sz="1050" dirty="0"/>
          </a:p>
        </p:txBody>
      </p:sp>
      <p:sp>
        <p:nvSpPr>
          <p:cNvPr id="46" name="Text 9"/>
          <p:cNvSpPr/>
          <p:nvPr/>
        </p:nvSpPr>
        <p:spPr>
          <a:xfrm>
            <a:off x="4578251" y="2190750"/>
            <a:ext cx="37567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Focus on peak seasons</a:t>
            </a:r>
            <a:endParaRPr lang="en-US" sz="1200" dirty="0"/>
          </a:p>
        </p:txBody>
      </p:sp>
      <p:sp>
        <p:nvSpPr>
          <p:cNvPr id="47" name="Text 10"/>
          <p:cNvSpPr/>
          <p:nvPr/>
        </p:nvSpPr>
        <p:spPr>
          <a:xfrm>
            <a:off x="4578251" y="2419350"/>
            <a:ext cx="3756720" cy="190500"/>
          </a:xfrm>
          <a:prstGeom prst="rect">
            <a:avLst/>
          </a:prstGeom>
          <a:noFill/>
          <a:ln/>
        </p:spPr>
        <p:txBody>
          <a:bodyPr vert="horz" wrap="square" lIns="0" tIns="0" rIns="0" bIns="0" rtlCol="0" anchor="t"/>
          <a:lstStyle/>
          <a:p>
            <a:pPr marL="0" indent="0">
              <a:lnSpc>
                <a:spcPts val="1500"/>
              </a:lnSpc>
              <a:buNone/>
            </a:pPr>
            <a:endParaRPr lang="en-US" sz="1050" dirty="0"/>
          </a:p>
        </p:txBody>
      </p:sp>
      <p:sp>
        <p:nvSpPr>
          <p:cNvPr id="48" name="Text 11"/>
          <p:cNvSpPr/>
          <p:nvPr/>
        </p:nvSpPr>
        <p:spPr>
          <a:xfrm>
            <a:off x="8909000" y="1152525"/>
            <a:ext cx="2621220"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Mitigate Adverse Impact</a:t>
            </a:r>
            <a:endParaRPr lang="en-US" sz="1500" dirty="0"/>
          </a:p>
        </p:txBody>
      </p:sp>
      <p:sp>
        <p:nvSpPr>
          <p:cNvPr id="49" name="Text 12"/>
          <p:cNvSpPr/>
          <p:nvPr/>
        </p:nvSpPr>
        <p:spPr>
          <a:xfrm>
            <a:off x="8413700" y="163830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Implement counter-strategies</a:t>
            </a:r>
            <a:endParaRPr lang="en-US" sz="1200" dirty="0"/>
          </a:p>
        </p:txBody>
      </p:sp>
      <p:sp>
        <p:nvSpPr>
          <p:cNvPr id="50" name="Text 13"/>
          <p:cNvSpPr/>
          <p:nvPr/>
        </p:nvSpPr>
        <p:spPr>
          <a:xfrm>
            <a:off x="8413700" y="186690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Special promotions during bad weather</a:t>
            </a:r>
            <a:endParaRPr lang="en-US" sz="1050" dirty="0"/>
          </a:p>
        </p:txBody>
      </p:sp>
      <p:sp>
        <p:nvSpPr>
          <p:cNvPr id="51" name="Text 14"/>
          <p:cNvSpPr/>
          <p:nvPr/>
        </p:nvSpPr>
        <p:spPr>
          <a:xfrm>
            <a:off x="8413700" y="213360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Target registered users</a:t>
            </a:r>
            <a:endParaRPr lang="en-US" sz="1200" dirty="0"/>
          </a:p>
        </p:txBody>
      </p:sp>
      <p:sp>
        <p:nvSpPr>
          <p:cNvPr id="52" name="Text 15"/>
          <p:cNvSpPr/>
          <p:nvPr/>
        </p:nvSpPr>
        <p:spPr>
          <a:xfrm>
            <a:off x="8413700" y="236220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Less deterred by minor inconveniences</a:t>
            </a:r>
            <a:endParaRPr lang="en-US" sz="1050" dirty="0"/>
          </a:p>
        </p:txBody>
      </p:sp>
      <p:sp>
        <p:nvSpPr>
          <p:cNvPr id="53" name="Text 16"/>
          <p:cNvSpPr/>
          <p:nvPr/>
        </p:nvSpPr>
        <p:spPr>
          <a:xfrm>
            <a:off x="1238250" y="3324225"/>
            <a:ext cx="2884289"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Leverage Seasonal Trends</a:t>
            </a:r>
            <a:endParaRPr lang="en-US" sz="1500" dirty="0"/>
          </a:p>
        </p:txBody>
      </p:sp>
      <p:sp>
        <p:nvSpPr>
          <p:cNvPr id="54" name="Text 17"/>
          <p:cNvSpPr/>
          <p:nvPr/>
        </p:nvSpPr>
        <p:spPr>
          <a:xfrm>
            <a:off x="742950" y="381000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Develop season-specific offerings</a:t>
            </a:r>
            <a:endParaRPr lang="en-US" sz="1200" dirty="0"/>
          </a:p>
        </p:txBody>
      </p:sp>
      <p:sp>
        <p:nvSpPr>
          <p:cNvPr id="55" name="Text 18"/>
          <p:cNvSpPr/>
          <p:nvPr/>
        </p:nvSpPr>
        <p:spPr>
          <a:xfrm>
            <a:off x="742950" y="403860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Events for traditionally slow periods</a:t>
            </a:r>
            <a:endParaRPr lang="en-US" sz="1050" dirty="0"/>
          </a:p>
        </p:txBody>
      </p:sp>
      <p:sp>
        <p:nvSpPr>
          <p:cNvPr id="56" name="Text 19"/>
          <p:cNvSpPr/>
          <p:nvPr/>
        </p:nvSpPr>
        <p:spPr>
          <a:xfrm>
            <a:off x="742950" y="4305300"/>
            <a:ext cx="375654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Enhance popular seasons</a:t>
            </a:r>
            <a:endParaRPr lang="en-US" sz="1200" dirty="0"/>
          </a:p>
        </p:txBody>
      </p:sp>
      <p:sp>
        <p:nvSpPr>
          <p:cNvPr id="57" name="Text 20"/>
          <p:cNvSpPr/>
          <p:nvPr/>
        </p:nvSpPr>
        <p:spPr>
          <a:xfrm>
            <a:off x="742950" y="4533900"/>
            <a:ext cx="375654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Themed promotions for summer</a:t>
            </a:r>
            <a:endParaRPr lang="en-US" sz="1050" dirty="0"/>
          </a:p>
        </p:txBody>
      </p:sp>
      <p:sp>
        <p:nvSpPr>
          <p:cNvPr id="58" name="Text 21"/>
          <p:cNvSpPr/>
          <p:nvPr/>
        </p:nvSpPr>
        <p:spPr>
          <a:xfrm>
            <a:off x="5073551" y="3324225"/>
            <a:ext cx="284571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Personalized Engagement</a:t>
            </a:r>
            <a:endParaRPr lang="en-US" sz="1500" dirty="0"/>
          </a:p>
        </p:txBody>
      </p:sp>
      <p:sp>
        <p:nvSpPr>
          <p:cNvPr id="59" name="Text 22"/>
          <p:cNvSpPr/>
          <p:nvPr/>
        </p:nvSpPr>
        <p:spPr>
          <a:xfrm>
            <a:off x="4578251" y="3810000"/>
            <a:ext cx="37567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Utilize registered user data</a:t>
            </a:r>
            <a:endParaRPr lang="en-US" sz="1200" dirty="0"/>
          </a:p>
        </p:txBody>
      </p:sp>
      <p:sp>
        <p:nvSpPr>
          <p:cNvPr id="60" name="Text 23"/>
          <p:cNvSpPr/>
          <p:nvPr/>
        </p:nvSpPr>
        <p:spPr>
          <a:xfrm>
            <a:off x="4578251" y="4038600"/>
            <a:ext cx="375672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Preferences and visit history</a:t>
            </a:r>
            <a:endParaRPr lang="en-US" sz="1050" dirty="0"/>
          </a:p>
        </p:txBody>
      </p:sp>
      <p:sp>
        <p:nvSpPr>
          <p:cNvPr id="61" name="Text 24"/>
          <p:cNvSpPr/>
          <p:nvPr/>
        </p:nvSpPr>
        <p:spPr>
          <a:xfrm>
            <a:off x="4578251" y="4305300"/>
            <a:ext cx="37567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Encourage off-peak visits</a:t>
            </a:r>
            <a:endParaRPr lang="en-US" sz="1200" dirty="0"/>
          </a:p>
        </p:txBody>
      </p:sp>
      <p:sp>
        <p:nvSpPr>
          <p:cNvPr id="62" name="Text 25"/>
          <p:cNvSpPr/>
          <p:nvPr/>
        </p:nvSpPr>
        <p:spPr>
          <a:xfrm>
            <a:off x="4578251" y="4533900"/>
            <a:ext cx="3756720"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During slower weather conditions</a:t>
            </a:r>
            <a:endParaRPr lang="en-US" sz="1050" dirty="0"/>
          </a:p>
        </p:txBody>
      </p:sp>
      <p:sp>
        <p:nvSpPr>
          <p:cNvPr id="63" name="Text 26"/>
          <p:cNvSpPr/>
          <p:nvPr/>
        </p:nvSpPr>
        <p:spPr>
          <a:xfrm>
            <a:off x="8909000" y="3324225"/>
            <a:ext cx="1943814"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Strategic Benefits</a:t>
            </a:r>
            <a:endParaRPr lang="en-US" sz="1500" dirty="0"/>
          </a:p>
        </p:txBody>
      </p:sp>
      <p:sp>
        <p:nvSpPr>
          <p:cNvPr id="64" name="Text 27"/>
          <p:cNvSpPr/>
          <p:nvPr/>
        </p:nvSpPr>
        <p:spPr>
          <a:xfrm>
            <a:off x="8547050" y="3810000"/>
            <a:ext cx="2409051"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Optimized resource allocation</a:t>
            </a:r>
            <a:endParaRPr lang="en-US" sz="1200" dirty="0"/>
          </a:p>
        </p:txBody>
      </p:sp>
      <p:sp>
        <p:nvSpPr>
          <p:cNvPr id="65" name="Text 28"/>
          <p:cNvSpPr/>
          <p:nvPr/>
        </p:nvSpPr>
        <p:spPr>
          <a:xfrm>
            <a:off x="8547050" y="4152900"/>
            <a:ext cx="2572107"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Enhanced customer experience</a:t>
            </a:r>
            <a:endParaRPr lang="en-US" sz="1200" dirty="0"/>
          </a:p>
        </p:txBody>
      </p:sp>
      <p:sp>
        <p:nvSpPr>
          <p:cNvPr id="66" name="Text 29"/>
          <p:cNvSpPr/>
          <p:nvPr/>
        </p:nvSpPr>
        <p:spPr>
          <a:xfrm>
            <a:off x="8547050" y="4495800"/>
            <a:ext cx="2568714"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Increased operational efficiency</a:t>
            </a:r>
            <a:endParaRPr lang="en-US" sz="1200" dirty="0"/>
          </a:p>
        </p:txBody>
      </p:sp>
      <p:sp>
        <p:nvSpPr>
          <p:cNvPr id="67" name="Text 30"/>
          <p:cNvSpPr/>
          <p:nvPr/>
        </p:nvSpPr>
        <p:spPr>
          <a:xfrm>
            <a:off x="-533400" y="6248400"/>
            <a:ext cx="13258800"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1F2937"/>
                </a:solidFill>
                <a:latin typeface="Arial" pitchFamily="34" charset="0"/>
                <a:ea typeface="Arial" pitchFamily="34" charset="-122"/>
                <a:cs typeface="Arial" pitchFamily="34" charset="-120"/>
              </a:rPr>
              <a:t> Implement these strategies to maximize customer engagement and operational effectiveness</a:t>
            </a:r>
            <a:endParaRPr lang="en-US" sz="1350" dirty="0"/>
          </a:p>
        </p:txBody>
      </p:sp>
      <p:sp>
        <p:nvSpPr>
          <p:cNvPr id="68" name="Text 31"/>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Report Date: 2025-10-22</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DBAD23-F343-F29D-9CB7-D0A468BB1197}"/>
              </a:ext>
            </a:extLst>
          </p:cNvPr>
          <p:cNvSpPr txBox="1"/>
          <p:nvPr/>
        </p:nvSpPr>
        <p:spPr>
          <a:xfrm>
            <a:off x="4517572" y="3075057"/>
            <a:ext cx="6237514" cy="707886"/>
          </a:xfrm>
          <a:prstGeom prst="rect">
            <a:avLst/>
          </a:prstGeom>
          <a:noFill/>
        </p:spPr>
        <p:txBody>
          <a:bodyPr wrap="square" rtlCol="0">
            <a:spAutoFit/>
          </a:bodyPr>
          <a:lstStyle/>
          <a:p>
            <a:r>
              <a:rPr lang="en-US" sz="4000" b="1" dirty="0"/>
              <a:t>THANK YOU</a:t>
            </a:r>
          </a:p>
        </p:txBody>
      </p:sp>
    </p:spTree>
    <p:extLst>
      <p:ext uri="{BB962C8B-B14F-4D97-AF65-F5344CB8AC3E}">
        <p14:creationId xmlns:p14="http://schemas.microsoft.com/office/powerpoint/2010/main" val="414538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10077450" y="381000"/>
            <a:ext cx="1143000" cy="1143000"/>
          </a:xfrm>
          <a:prstGeom prst="rect">
            <a:avLst/>
          </a:prstGeom>
        </p:spPr>
      </p:pic>
      <p:pic>
        <p:nvPicPr>
          <p:cNvPr id="4" name="Image 2" descr="preencoded.png"/>
          <p:cNvPicPr>
            <a:picLocks noChangeAspect="1"/>
          </p:cNvPicPr>
          <p:nvPr/>
        </p:nvPicPr>
        <p:blipFill>
          <a:blip r:embed="rId5"/>
          <a:stretch>
            <a:fillRect/>
          </a:stretch>
        </p:blipFill>
        <p:spPr>
          <a:xfrm>
            <a:off x="10600169" y="730239"/>
            <a:ext cx="242467" cy="242467"/>
          </a:xfrm>
          <a:prstGeom prst="rect">
            <a:avLst/>
          </a:prstGeom>
        </p:spPr>
      </p:pic>
      <p:pic>
        <p:nvPicPr>
          <p:cNvPr id="5" name="Image 3" descr="preencoded.png"/>
          <p:cNvPicPr>
            <a:picLocks noChangeAspect="1"/>
          </p:cNvPicPr>
          <p:nvPr/>
        </p:nvPicPr>
        <p:blipFill>
          <a:blip r:embed="rId6"/>
          <a:stretch>
            <a:fillRect/>
          </a:stretch>
        </p:blipFill>
        <p:spPr>
          <a:xfrm>
            <a:off x="10620375" y="936002"/>
            <a:ext cx="349005" cy="223496"/>
          </a:xfrm>
          <a:prstGeom prst="rect">
            <a:avLst/>
          </a:prstGeom>
        </p:spPr>
      </p:pic>
      <p:pic>
        <p:nvPicPr>
          <p:cNvPr id="6" name="Image 4" descr="preencoded.png"/>
          <p:cNvPicPr>
            <a:picLocks noChangeAspect="1"/>
          </p:cNvPicPr>
          <p:nvPr/>
        </p:nvPicPr>
        <p:blipFill>
          <a:blip r:embed="rId7"/>
          <a:stretch>
            <a:fillRect/>
          </a:stretch>
        </p:blipFill>
        <p:spPr>
          <a:xfrm>
            <a:off x="11525250" y="381000"/>
            <a:ext cx="285750" cy="1143000"/>
          </a:xfrm>
          <a:prstGeom prst="rect">
            <a:avLst/>
          </a:prstGeom>
        </p:spPr>
      </p:pic>
      <p:pic>
        <p:nvPicPr>
          <p:cNvPr id="7" name="Image 5" descr="preencoded.png"/>
          <p:cNvPicPr>
            <a:picLocks noChangeAspect="1"/>
          </p:cNvPicPr>
          <p:nvPr/>
        </p:nvPicPr>
        <p:blipFill>
          <a:blip r:embed="rId8"/>
          <a:stretch>
            <a:fillRect/>
          </a:stretch>
        </p:blipFill>
        <p:spPr>
          <a:xfrm>
            <a:off x="11811000" y="666750"/>
            <a:ext cx="381000" cy="19050"/>
          </a:xfrm>
          <a:prstGeom prst="rect">
            <a:avLst/>
          </a:prstGeom>
        </p:spPr>
      </p:pic>
      <p:pic>
        <p:nvPicPr>
          <p:cNvPr id="8" name="Image 6" descr="preencoded.png"/>
          <p:cNvPicPr>
            <a:picLocks noChangeAspect="1"/>
          </p:cNvPicPr>
          <p:nvPr/>
        </p:nvPicPr>
        <p:blipFill>
          <a:blip r:embed="rId8"/>
          <a:stretch>
            <a:fillRect/>
          </a:stretch>
        </p:blipFill>
        <p:spPr>
          <a:xfrm>
            <a:off x="11811000" y="952500"/>
            <a:ext cx="381000" cy="19050"/>
          </a:xfrm>
          <a:prstGeom prst="rect">
            <a:avLst/>
          </a:prstGeom>
        </p:spPr>
      </p:pic>
      <p:pic>
        <p:nvPicPr>
          <p:cNvPr id="9" name="Image 7" descr="preencoded.png"/>
          <p:cNvPicPr>
            <a:picLocks noChangeAspect="1"/>
          </p:cNvPicPr>
          <p:nvPr/>
        </p:nvPicPr>
        <p:blipFill>
          <a:blip r:embed="rId8"/>
          <a:stretch>
            <a:fillRect/>
          </a:stretch>
        </p:blipFill>
        <p:spPr>
          <a:xfrm>
            <a:off x="11811000" y="1238250"/>
            <a:ext cx="381000" cy="19050"/>
          </a:xfrm>
          <a:prstGeom prst="rect">
            <a:avLst/>
          </a:prstGeom>
        </p:spPr>
      </p:pic>
      <p:pic>
        <p:nvPicPr>
          <p:cNvPr id="10" name="Image 8" descr="preencoded.png"/>
          <p:cNvPicPr>
            <a:picLocks noChangeAspect="1"/>
          </p:cNvPicPr>
          <p:nvPr/>
        </p:nvPicPr>
        <p:blipFill>
          <a:blip r:embed="rId9"/>
          <a:stretch>
            <a:fillRect/>
          </a:stretch>
        </p:blipFill>
        <p:spPr>
          <a:xfrm>
            <a:off x="381000" y="381000"/>
            <a:ext cx="571500" cy="571500"/>
          </a:xfrm>
          <a:prstGeom prst="rect">
            <a:avLst/>
          </a:prstGeom>
        </p:spPr>
      </p:pic>
      <p:pic>
        <p:nvPicPr>
          <p:cNvPr id="11" name="Image 9" descr="preencoded.png"/>
          <p:cNvPicPr>
            <a:picLocks noChangeAspect="1"/>
          </p:cNvPicPr>
          <p:nvPr/>
        </p:nvPicPr>
        <p:blipFill>
          <a:blip r:embed="rId10"/>
          <a:stretch>
            <a:fillRect/>
          </a:stretch>
        </p:blipFill>
        <p:spPr>
          <a:xfrm>
            <a:off x="571500" y="571500"/>
            <a:ext cx="762000" cy="285750"/>
          </a:xfrm>
          <a:prstGeom prst="rect">
            <a:avLst/>
          </a:prstGeom>
        </p:spPr>
      </p:pic>
      <p:pic>
        <p:nvPicPr>
          <p:cNvPr id="12" name="Image 10" descr="preencoded.png"/>
          <p:cNvPicPr>
            <a:picLocks noChangeAspect="1"/>
          </p:cNvPicPr>
          <p:nvPr/>
        </p:nvPicPr>
        <p:blipFill>
          <a:blip r:embed="rId11"/>
          <a:stretch>
            <a:fillRect/>
          </a:stretch>
        </p:blipFill>
        <p:spPr>
          <a:xfrm>
            <a:off x="762000" y="762000"/>
            <a:ext cx="571500" cy="238125"/>
          </a:xfrm>
          <a:prstGeom prst="rect">
            <a:avLst/>
          </a:prstGeom>
        </p:spPr>
      </p:pic>
      <p:pic>
        <p:nvPicPr>
          <p:cNvPr id="13" name="Image 11" descr="preencoded.png"/>
          <p:cNvPicPr>
            <a:picLocks noChangeAspect="1"/>
          </p:cNvPicPr>
          <p:nvPr/>
        </p:nvPicPr>
        <p:blipFill>
          <a:blip r:embed="rId12"/>
          <a:stretch>
            <a:fillRect/>
          </a:stretch>
        </p:blipFill>
        <p:spPr>
          <a:xfrm>
            <a:off x="952500" y="619125"/>
            <a:ext cx="381000" cy="190500"/>
          </a:xfrm>
          <a:prstGeom prst="rect">
            <a:avLst/>
          </a:prstGeom>
        </p:spPr>
      </p:pic>
      <p:pic>
        <p:nvPicPr>
          <p:cNvPr id="14" name="Image 12" descr="preencoded.png"/>
          <p:cNvPicPr>
            <a:picLocks noChangeAspect="1"/>
          </p:cNvPicPr>
          <p:nvPr/>
        </p:nvPicPr>
        <p:blipFill>
          <a:blip r:embed="rId13"/>
          <a:stretch>
            <a:fillRect/>
          </a:stretch>
        </p:blipFill>
        <p:spPr>
          <a:xfrm>
            <a:off x="10668000" y="6324600"/>
            <a:ext cx="762000" cy="19050"/>
          </a:xfrm>
          <a:prstGeom prst="rect">
            <a:avLst/>
          </a:prstGeom>
        </p:spPr>
      </p:pic>
      <p:pic>
        <p:nvPicPr>
          <p:cNvPr id="15" name="Image 13" descr="preencoded.png"/>
          <p:cNvPicPr>
            <a:picLocks noChangeAspect="1"/>
          </p:cNvPicPr>
          <p:nvPr/>
        </p:nvPicPr>
        <p:blipFill>
          <a:blip r:embed="rId14"/>
          <a:stretch>
            <a:fillRect/>
          </a:stretch>
        </p:blipFill>
        <p:spPr>
          <a:xfrm>
            <a:off x="10858500" y="6324600"/>
            <a:ext cx="571500" cy="19050"/>
          </a:xfrm>
          <a:prstGeom prst="rect">
            <a:avLst/>
          </a:prstGeom>
        </p:spPr>
      </p:pic>
      <p:pic>
        <p:nvPicPr>
          <p:cNvPr id="16" name="Image 14" descr="preencoded.png"/>
          <p:cNvPicPr>
            <a:picLocks noChangeAspect="1"/>
          </p:cNvPicPr>
          <p:nvPr/>
        </p:nvPicPr>
        <p:blipFill>
          <a:blip r:embed="rId15"/>
          <a:stretch>
            <a:fillRect/>
          </a:stretch>
        </p:blipFill>
        <p:spPr>
          <a:xfrm>
            <a:off x="11049000" y="6324600"/>
            <a:ext cx="381000" cy="19050"/>
          </a:xfrm>
          <a:prstGeom prst="rect">
            <a:avLst/>
          </a:prstGeom>
        </p:spPr>
      </p:pic>
      <p:pic>
        <p:nvPicPr>
          <p:cNvPr id="17" name="Image 15" descr="preencoded.png"/>
          <p:cNvPicPr>
            <a:picLocks noChangeAspect="1"/>
          </p:cNvPicPr>
          <p:nvPr/>
        </p:nvPicPr>
        <p:blipFill>
          <a:blip r:embed="rId16"/>
          <a:stretch>
            <a:fillRect/>
          </a:stretch>
        </p:blipFill>
        <p:spPr>
          <a:xfrm>
            <a:off x="10763250" y="6324600"/>
            <a:ext cx="666750" cy="19050"/>
          </a:xfrm>
          <a:prstGeom prst="rect">
            <a:avLst/>
          </a:prstGeom>
        </p:spPr>
      </p:pic>
      <p:pic>
        <p:nvPicPr>
          <p:cNvPr id="18" name="Image 16" descr="preencoded.png"/>
          <p:cNvPicPr>
            <a:picLocks noChangeAspect="1"/>
          </p:cNvPicPr>
          <p:nvPr/>
        </p:nvPicPr>
        <p:blipFill>
          <a:blip r:embed="rId17"/>
          <a:stretch>
            <a:fillRect/>
          </a:stretch>
        </p:blipFill>
        <p:spPr>
          <a:xfrm>
            <a:off x="10953750" y="6324600"/>
            <a:ext cx="476250" cy="19050"/>
          </a:xfrm>
          <a:prstGeom prst="rect">
            <a:avLst/>
          </a:prstGeom>
        </p:spPr>
      </p:pic>
      <p:pic>
        <p:nvPicPr>
          <p:cNvPr id="19" name="Image 17" descr="preencoded.png"/>
          <p:cNvPicPr>
            <a:picLocks noChangeAspect="1"/>
          </p:cNvPicPr>
          <p:nvPr/>
        </p:nvPicPr>
        <p:blipFill>
          <a:blip r:embed="rId18"/>
          <a:stretch>
            <a:fillRect/>
          </a:stretch>
        </p:blipFill>
        <p:spPr>
          <a:xfrm>
            <a:off x="2397621" y="4267200"/>
            <a:ext cx="2002929" cy="990600"/>
          </a:xfrm>
          <a:prstGeom prst="rect">
            <a:avLst/>
          </a:prstGeom>
        </p:spPr>
      </p:pic>
      <p:pic>
        <p:nvPicPr>
          <p:cNvPr id="20" name="Image 18" descr="preencoded.png"/>
          <p:cNvPicPr>
            <a:picLocks noChangeAspect="1"/>
          </p:cNvPicPr>
          <p:nvPr/>
        </p:nvPicPr>
        <p:blipFill>
          <a:blip r:embed="rId19"/>
          <a:stretch>
            <a:fillRect/>
          </a:stretch>
        </p:blipFill>
        <p:spPr>
          <a:xfrm>
            <a:off x="3256211" y="4419600"/>
            <a:ext cx="285750" cy="342900"/>
          </a:xfrm>
          <a:prstGeom prst="rect">
            <a:avLst/>
          </a:prstGeom>
        </p:spPr>
      </p:pic>
      <p:pic>
        <p:nvPicPr>
          <p:cNvPr id="21" name="Image 19" descr="preencoded.png"/>
          <p:cNvPicPr>
            <a:picLocks noChangeAspect="1"/>
          </p:cNvPicPr>
          <p:nvPr/>
        </p:nvPicPr>
        <p:blipFill>
          <a:blip r:embed="rId20"/>
          <a:stretch>
            <a:fillRect/>
          </a:stretch>
        </p:blipFill>
        <p:spPr>
          <a:xfrm>
            <a:off x="4857750" y="4267200"/>
            <a:ext cx="2373362" cy="990600"/>
          </a:xfrm>
          <a:prstGeom prst="rect">
            <a:avLst/>
          </a:prstGeom>
        </p:spPr>
      </p:pic>
      <p:pic>
        <p:nvPicPr>
          <p:cNvPr id="22" name="Image 20" descr="preencoded.png"/>
          <p:cNvPicPr>
            <a:picLocks noChangeAspect="1"/>
          </p:cNvPicPr>
          <p:nvPr/>
        </p:nvPicPr>
        <p:blipFill>
          <a:blip r:embed="rId21"/>
          <a:stretch>
            <a:fillRect/>
          </a:stretch>
        </p:blipFill>
        <p:spPr>
          <a:xfrm>
            <a:off x="5863382" y="4419600"/>
            <a:ext cx="361950" cy="342900"/>
          </a:xfrm>
          <a:prstGeom prst="rect">
            <a:avLst/>
          </a:prstGeom>
        </p:spPr>
      </p:pic>
      <p:pic>
        <p:nvPicPr>
          <p:cNvPr id="23" name="Image 21" descr="preencoded.png"/>
          <p:cNvPicPr>
            <a:picLocks noChangeAspect="1"/>
          </p:cNvPicPr>
          <p:nvPr/>
        </p:nvPicPr>
        <p:blipFill>
          <a:blip r:embed="rId22"/>
          <a:stretch>
            <a:fillRect/>
          </a:stretch>
        </p:blipFill>
        <p:spPr>
          <a:xfrm>
            <a:off x="7688312" y="4267200"/>
            <a:ext cx="2105918" cy="990600"/>
          </a:xfrm>
          <a:prstGeom prst="rect">
            <a:avLst/>
          </a:prstGeom>
        </p:spPr>
      </p:pic>
      <p:pic>
        <p:nvPicPr>
          <p:cNvPr id="24" name="Image 22" descr="preencoded.png"/>
          <p:cNvPicPr>
            <a:picLocks noChangeAspect="1"/>
          </p:cNvPicPr>
          <p:nvPr/>
        </p:nvPicPr>
        <p:blipFill>
          <a:blip r:embed="rId23"/>
          <a:stretch>
            <a:fillRect/>
          </a:stretch>
        </p:blipFill>
        <p:spPr>
          <a:xfrm>
            <a:off x="8598396" y="4419600"/>
            <a:ext cx="285750" cy="342900"/>
          </a:xfrm>
          <a:prstGeom prst="rect">
            <a:avLst/>
          </a:prstGeom>
        </p:spPr>
      </p:pic>
      <p:sp>
        <p:nvSpPr>
          <p:cNvPr id="25" name="Text 0"/>
          <p:cNvSpPr/>
          <p:nvPr/>
        </p:nvSpPr>
        <p:spPr>
          <a:xfrm>
            <a:off x="1828800" y="1600200"/>
            <a:ext cx="8534400" cy="1371600"/>
          </a:xfrm>
          <a:prstGeom prst="rect">
            <a:avLst/>
          </a:prstGeom>
          <a:noFill/>
          <a:ln/>
        </p:spPr>
        <p:txBody>
          <a:bodyPr vert="horz" wrap="square" lIns="0" tIns="0" rIns="0" bIns="0" rtlCol="0" anchor="t"/>
          <a:lstStyle/>
          <a:p>
            <a:pPr marL="0" indent="0" algn="ctr">
              <a:lnSpc>
                <a:spcPts val="3600"/>
              </a:lnSpc>
              <a:buNone/>
            </a:pPr>
            <a:r>
              <a:rPr lang="en-US" sz="3600" b="1" dirty="0">
                <a:solidFill>
                  <a:srgbClr val="1F2937"/>
                </a:solidFill>
                <a:latin typeface="ui-sans-serif" pitchFamily="34" charset="0"/>
                <a:ea typeface="ui-sans-serif" pitchFamily="34" charset="-122"/>
                <a:cs typeface="ui-sans-serif" pitchFamily="34" charset="-120"/>
              </a:rPr>
              <a:t>Temporal and Environmental Factors Affecting Customer Visits</a:t>
            </a:r>
            <a:endParaRPr lang="en-US" sz="3600" dirty="0"/>
          </a:p>
        </p:txBody>
      </p:sp>
      <p:sp>
        <p:nvSpPr>
          <p:cNvPr id="26" name="Text 1"/>
          <p:cNvSpPr/>
          <p:nvPr/>
        </p:nvSpPr>
        <p:spPr>
          <a:xfrm>
            <a:off x="1828800" y="3200400"/>
            <a:ext cx="8534400" cy="609600"/>
          </a:xfrm>
          <a:prstGeom prst="rect">
            <a:avLst/>
          </a:prstGeom>
          <a:noFill/>
          <a:ln/>
        </p:spPr>
        <p:txBody>
          <a:bodyPr vert="horz" wrap="square" lIns="0" tIns="0" rIns="0" bIns="0" rtlCol="0" anchor="t"/>
          <a:lstStyle/>
          <a:p>
            <a:pPr marL="0" indent="0" algn="ctr">
              <a:lnSpc>
                <a:spcPts val="2400"/>
              </a:lnSpc>
              <a:buNone/>
            </a:pPr>
            <a:r>
              <a:rPr lang="en-US" sz="1800" dirty="0">
                <a:solidFill>
                  <a:srgbClr val="4B5563"/>
                </a:solidFill>
                <a:latin typeface="ui-sans-serif" pitchFamily="34" charset="0"/>
                <a:ea typeface="ui-sans-serif" pitchFamily="34" charset="-122"/>
                <a:cs typeface="ui-sans-serif" pitchFamily="34" charset="-120"/>
              </a:rPr>
              <a:t>Analyzing how time and environmental conditions influence customer behavior and business operations</a:t>
            </a:r>
            <a:endParaRPr lang="en-US" sz="1800" dirty="0"/>
          </a:p>
        </p:txBody>
      </p:sp>
      <p:sp>
        <p:nvSpPr>
          <p:cNvPr id="27" name="Text 2"/>
          <p:cNvSpPr/>
          <p:nvPr/>
        </p:nvSpPr>
        <p:spPr>
          <a:xfrm>
            <a:off x="2471648" y="4838700"/>
            <a:ext cx="1854875"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Temporal Patterns</a:t>
            </a:r>
            <a:endParaRPr lang="en-US" sz="1350" dirty="0"/>
          </a:p>
        </p:txBody>
      </p:sp>
      <p:sp>
        <p:nvSpPr>
          <p:cNvPr id="28" name="Text 3"/>
          <p:cNvSpPr/>
          <p:nvPr/>
        </p:nvSpPr>
        <p:spPr>
          <a:xfrm>
            <a:off x="4894734" y="4838700"/>
            <a:ext cx="2299395"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Environmental Factors</a:t>
            </a:r>
            <a:endParaRPr lang="en-US" sz="1350" dirty="0"/>
          </a:p>
        </p:txBody>
      </p:sp>
      <p:sp>
        <p:nvSpPr>
          <p:cNvPr id="29" name="Text 4"/>
          <p:cNvSpPr/>
          <p:nvPr/>
        </p:nvSpPr>
        <p:spPr>
          <a:xfrm>
            <a:off x="7752040" y="4838700"/>
            <a:ext cx="1978462" cy="266700"/>
          </a:xfrm>
          <a:prstGeom prst="rect">
            <a:avLst/>
          </a:prstGeom>
          <a:noFill/>
          <a:ln/>
        </p:spPr>
        <p:txBody>
          <a:bodyPr vert="horz" wrap="square" lIns="0" tIns="0" rIns="0" bIns="0" rtlCol="0" anchor="t"/>
          <a:lstStyle/>
          <a:p>
            <a:pPr marL="0" indent="0" algn="ctr">
              <a:lnSpc>
                <a:spcPts val="2100"/>
              </a:lnSpc>
              <a:buNone/>
            </a:pPr>
            <a:r>
              <a:rPr lang="en-US" sz="1350" dirty="0">
                <a:solidFill>
                  <a:srgbClr val="374151"/>
                </a:solidFill>
                <a:latin typeface="ui-sans-serif" pitchFamily="34" charset="0"/>
                <a:ea typeface="ui-sans-serif" pitchFamily="34" charset="-122"/>
                <a:cs typeface="ui-sans-serif" pitchFamily="34" charset="-120"/>
              </a:rPr>
              <a:t>Customer Behavior</a:t>
            </a:r>
            <a:endParaRPr lang="en-US" sz="1350" dirty="0"/>
          </a:p>
        </p:txBody>
      </p:sp>
      <p:sp>
        <p:nvSpPr>
          <p:cNvPr id="30" name="Text 5"/>
          <p:cNvSpPr/>
          <p:nvPr/>
        </p:nvSpPr>
        <p:spPr>
          <a:xfrm>
            <a:off x="9608641" y="6400800"/>
            <a:ext cx="2825710" cy="228600"/>
          </a:xfrm>
          <a:prstGeom prst="rect">
            <a:avLst/>
          </a:prstGeom>
          <a:noFill/>
          <a:ln/>
        </p:spPr>
        <p:txBody>
          <a:bodyPr vert="horz" wrap="square" lIns="0" tIns="0" rIns="0" bIns="0" rtlCol="0" anchor="t"/>
          <a:lstStyle/>
          <a:p>
            <a:pPr marL="0" indent="0">
              <a:lnSpc>
                <a:spcPts val="1800"/>
              </a:lnSpc>
              <a:buNone/>
            </a:pP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812679" y="0"/>
            <a:ext cx="4566642" cy="628650"/>
          </a:xfrm>
          <a:prstGeom prst="rect">
            <a:avLst/>
          </a:prstGeom>
        </p:spPr>
      </p:pic>
      <p:pic>
        <p:nvPicPr>
          <p:cNvPr id="4" name="Image 2" descr="preencoded.png"/>
          <p:cNvPicPr>
            <a:picLocks noChangeAspect="1"/>
          </p:cNvPicPr>
          <p:nvPr/>
        </p:nvPicPr>
        <p:blipFill>
          <a:blip r:embed="rId5"/>
          <a:stretch>
            <a:fillRect/>
          </a:stretch>
        </p:blipFill>
        <p:spPr>
          <a:xfrm>
            <a:off x="457200" y="933450"/>
            <a:ext cx="5410200" cy="5543550"/>
          </a:xfrm>
          <a:prstGeom prst="rect">
            <a:avLst/>
          </a:prstGeom>
        </p:spPr>
      </p:pic>
      <p:pic>
        <p:nvPicPr>
          <p:cNvPr id="5" name="Image 3" descr="preencoded.png"/>
          <p:cNvPicPr>
            <a:picLocks noChangeAspect="1"/>
          </p:cNvPicPr>
          <p:nvPr/>
        </p:nvPicPr>
        <p:blipFill>
          <a:blip r:embed="rId6"/>
          <a:stretch>
            <a:fillRect/>
          </a:stretch>
        </p:blipFill>
        <p:spPr>
          <a:xfrm>
            <a:off x="685800" y="1162050"/>
            <a:ext cx="571500" cy="571500"/>
          </a:xfrm>
          <a:prstGeom prst="rect">
            <a:avLst/>
          </a:prstGeom>
        </p:spPr>
      </p:pic>
      <p:pic>
        <p:nvPicPr>
          <p:cNvPr id="6" name="Image 4" descr="preencoded.png"/>
          <p:cNvPicPr>
            <a:picLocks noChangeAspect="1"/>
          </p:cNvPicPr>
          <p:nvPr/>
        </p:nvPicPr>
        <p:blipFill>
          <a:blip r:embed="rId7"/>
          <a:stretch>
            <a:fillRect/>
          </a:stretch>
        </p:blipFill>
        <p:spPr>
          <a:xfrm>
            <a:off x="857250" y="1295400"/>
            <a:ext cx="228600" cy="304800"/>
          </a:xfrm>
          <a:prstGeom prst="rect">
            <a:avLst/>
          </a:prstGeom>
        </p:spPr>
      </p:pic>
      <p:pic>
        <p:nvPicPr>
          <p:cNvPr id="7" name="Image 5" descr="preencoded.png"/>
          <p:cNvPicPr>
            <a:picLocks noChangeAspect="1"/>
          </p:cNvPicPr>
          <p:nvPr/>
        </p:nvPicPr>
        <p:blipFill>
          <a:blip r:embed="rId8"/>
          <a:stretch>
            <a:fillRect/>
          </a:stretch>
        </p:blipFill>
        <p:spPr>
          <a:xfrm>
            <a:off x="685800" y="1924050"/>
            <a:ext cx="171450" cy="171450"/>
          </a:xfrm>
          <a:prstGeom prst="rect">
            <a:avLst/>
          </a:prstGeom>
        </p:spPr>
      </p:pic>
      <p:pic>
        <p:nvPicPr>
          <p:cNvPr id="8" name="Image 6" descr="preencoded.png"/>
          <p:cNvPicPr>
            <a:picLocks noChangeAspect="1"/>
          </p:cNvPicPr>
          <p:nvPr/>
        </p:nvPicPr>
        <p:blipFill>
          <a:blip r:embed="rId8"/>
          <a:stretch>
            <a:fillRect/>
          </a:stretch>
        </p:blipFill>
        <p:spPr>
          <a:xfrm>
            <a:off x="685800" y="2609850"/>
            <a:ext cx="171450" cy="171450"/>
          </a:xfrm>
          <a:prstGeom prst="rect">
            <a:avLst/>
          </a:prstGeom>
        </p:spPr>
      </p:pic>
      <p:pic>
        <p:nvPicPr>
          <p:cNvPr id="9" name="Image 7" descr="preencoded.png"/>
          <p:cNvPicPr>
            <a:picLocks noChangeAspect="1"/>
          </p:cNvPicPr>
          <p:nvPr/>
        </p:nvPicPr>
        <p:blipFill>
          <a:blip r:embed="rId8"/>
          <a:stretch>
            <a:fillRect/>
          </a:stretch>
        </p:blipFill>
        <p:spPr>
          <a:xfrm>
            <a:off x="685800" y="3295650"/>
            <a:ext cx="171450" cy="171450"/>
          </a:xfrm>
          <a:prstGeom prst="rect">
            <a:avLst/>
          </a:prstGeom>
        </p:spPr>
      </p:pic>
      <p:pic>
        <p:nvPicPr>
          <p:cNvPr id="10" name="Image 8" descr="preencoded.png"/>
          <p:cNvPicPr>
            <a:picLocks noChangeAspect="1"/>
          </p:cNvPicPr>
          <p:nvPr/>
        </p:nvPicPr>
        <p:blipFill>
          <a:blip r:embed="rId9"/>
          <a:stretch>
            <a:fillRect/>
          </a:stretch>
        </p:blipFill>
        <p:spPr>
          <a:xfrm>
            <a:off x="685800" y="4800600"/>
            <a:ext cx="571500" cy="571500"/>
          </a:xfrm>
          <a:prstGeom prst="rect">
            <a:avLst/>
          </a:prstGeom>
        </p:spPr>
      </p:pic>
      <p:pic>
        <p:nvPicPr>
          <p:cNvPr id="11" name="Image 9" descr="preencoded.png"/>
          <p:cNvPicPr>
            <a:picLocks noChangeAspect="1"/>
          </p:cNvPicPr>
          <p:nvPr/>
        </p:nvPicPr>
        <p:blipFill>
          <a:blip r:embed="rId10"/>
          <a:stretch>
            <a:fillRect/>
          </a:stretch>
        </p:blipFill>
        <p:spPr>
          <a:xfrm>
            <a:off x="885825" y="4933950"/>
            <a:ext cx="171450" cy="304800"/>
          </a:xfrm>
          <a:prstGeom prst="rect">
            <a:avLst/>
          </a:prstGeom>
        </p:spPr>
      </p:pic>
      <p:pic>
        <p:nvPicPr>
          <p:cNvPr id="12" name="Image 10" descr="preencoded.png"/>
          <p:cNvPicPr>
            <a:picLocks noChangeAspect="1"/>
          </p:cNvPicPr>
          <p:nvPr/>
        </p:nvPicPr>
        <p:blipFill>
          <a:blip r:embed="rId5"/>
          <a:stretch>
            <a:fillRect/>
          </a:stretch>
        </p:blipFill>
        <p:spPr>
          <a:xfrm>
            <a:off x="6324600" y="933450"/>
            <a:ext cx="5410200" cy="5543550"/>
          </a:xfrm>
          <a:prstGeom prst="rect">
            <a:avLst/>
          </a:prstGeom>
        </p:spPr>
      </p:pic>
      <p:pic>
        <p:nvPicPr>
          <p:cNvPr id="13" name="Image 11" descr="preencoded.png"/>
          <p:cNvPicPr>
            <a:picLocks noChangeAspect="1"/>
          </p:cNvPicPr>
          <p:nvPr/>
        </p:nvPicPr>
        <p:blipFill>
          <a:blip r:embed="rId11"/>
          <a:stretch>
            <a:fillRect/>
          </a:stretch>
        </p:blipFill>
        <p:spPr>
          <a:xfrm>
            <a:off x="6553200" y="1162050"/>
            <a:ext cx="571500" cy="571500"/>
          </a:xfrm>
          <a:prstGeom prst="rect">
            <a:avLst/>
          </a:prstGeom>
        </p:spPr>
      </p:pic>
      <p:pic>
        <p:nvPicPr>
          <p:cNvPr id="14" name="Image 12" descr="preencoded.png"/>
          <p:cNvPicPr>
            <a:picLocks noChangeAspect="1"/>
          </p:cNvPicPr>
          <p:nvPr/>
        </p:nvPicPr>
        <p:blipFill>
          <a:blip r:embed="rId12"/>
          <a:stretch>
            <a:fillRect/>
          </a:stretch>
        </p:blipFill>
        <p:spPr>
          <a:xfrm>
            <a:off x="6724650" y="1295400"/>
            <a:ext cx="228600" cy="304800"/>
          </a:xfrm>
          <a:prstGeom prst="rect">
            <a:avLst/>
          </a:prstGeom>
        </p:spPr>
      </p:pic>
      <p:pic>
        <p:nvPicPr>
          <p:cNvPr id="15" name="Image 13" descr="preencoded.png"/>
          <p:cNvPicPr>
            <a:picLocks noChangeAspect="1"/>
          </p:cNvPicPr>
          <p:nvPr/>
        </p:nvPicPr>
        <p:blipFill>
          <a:blip r:embed="rId13"/>
          <a:stretch>
            <a:fillRect/>
          </a:stretch>
        </p:blipFill>
        <p:spPr>
          <a:xfrm>
            <a:off x="6553200" y="1924050"/>
            <a:ext cx="190500" cy="190500"/>
          </a:xfrm>
          <a:prstGeom prst="rect">
            <a:avLst/>
          </a:prstGeom>
        </p:spPr>
      </p:pic>
      <p:pic>
        <p:nvPicPr>
          <p:cNvPr id="16" name="Image 14" descr="preencoded.png"/>
          <p:cNvPicPr>
            <a:picLocks noChangeAspect="1"/>
          </p:cNvPicPr>
          <p:nvPr/>
        </p:nvPicPr>
        <p:blipFill>
          <a:blip r:embed="rId14"/>
          <a:stretch>
            <a:fillRect/>
          </a:stretch>
        </p:blipFill>
        <p:spPr>
          <a:xfrm>
            <a:off x="6553200" y="2228850"/>
            <a:ext cx="2438400" cy="381000"/>
          </a:xfrm>
          <a:prstGeom prst="rect">
            <a:avLst/>
          </a:prstGeom>
        </p:spPr>
      </p:pic>
      <p:pic>
        <p:nvPicPr>
          <p:cNvPr id="17" name="Image 15" descr="preencoded.png"/>
          <p:cNvPicPr>
            <a:picLocks noChangeAspect="1"/>
          </p:cNvPicPr>
          <p:nvPr/>
        </p:nvPicPr>
        <p:blipFill>
          <a:blip r:embed="rId14"/>
          <a:stretch>
            <a:fillRect/>
          </a:stretch>
        </p:blipFill>
        <p:spPr>
          <a:xfrm>
            <a:off x="9067800" y="2228850"/>
            <a:ext cx="2438400" cy="381000"/>
          </a:xfrm>
          <a:prstGeom prst="rect">
            <a:avLst/>
          </a:prstGeom>
        </p:spPr>
      </p:pic>
      <p:pic>
        <p:nvPicPr>
          <p:cNvPr id="18" name="Image 16" descr="preencoded.png"/>
          <p:cNvPicPr>
            <a:picLocks noChangeAspect="1"/>
          </p:cNvPicPr>
          <p:nvPr/>
        </p:nvPicPr>
        <p:blipFill>
          <a:blip r:embed="rId14"/>
          <a:stretch>
            <a:fillRect/>
          </a:stretch>
        </p:blipFill>
        <p:spPr>
          <a:xfrm>
            <a:off x="6553200" y="2762250"/>
            <a:ext cx="2438400" cy="381000"/>
          </a:xfrm>
          <a:prstGeom prst="rect">
            <a:avLst/>
          </a:prstGeom>
        </p:spPr>
      </p:pic>
      <p:pic>
        <p:nvPicPr>
          <p:cNvPr id="19" name="Image 17" descr="preencoded.png"/>
          <p:cNvPicPr>
            <a:picLocks noChangeAspect="1"/>
          </p:cNvPicPr>
          <p:nvPr/>
        </p:nvPicPr>
        <p:blipFill>
          <a:blip r:embed="rId14"/>
          <a:stretch>
            <a:fillRect/>
          </a:stretch>
        </p:blipFill>
        <p:spPr>
          <a:xfrm>
            <a:off x="9067800" y="2762250"/>
            <a:ext cx="2438400" cy="381000"/>
          </a:xfrm>
          <a:prstGeom prst="rect">
            <a:avLst/>
          </a:prstGeom>
        </p:spPr>
      </p:pic>
      <p:pic>
        <p:nvPicPr>
          <p:cNvPr id="20" name="Image 18" descr="preencoded.png"/>
          <p:cNvPicPr>
            <a:picLocks noChangeAspect="1"/>
          </p:cNvPicPr>
          <p:nvPr/>
        </p:nvPicPr>
        <p:blipFill>
          <a:blip r:embed="rId15"/>
          <a:stretch>
            <a:fillRect/>
          </a:stretch>
        </p:blipFill>
        <p:spPr>
          <a:xfrm>
            <a:off x="6553200" y="3486150"/>
            <a:ext cx="238125" cy="190500"/>
          </a:xfrm>
          <a:prstGeom prst="rect">
            <a:avLst/>
          </a:prstGeom>
        </p:spPr>
      </p:pic>
      <p:pic>
        <p:nvPicPr>
          <p:cNvPr id="21" name="Image 19" descr="preencoded.png"/>
          <p:cNvPicPr>
            <a:picLocks noChangeAspect="1"/>
          </p:cNvPicPr>
          <p:nvPr/>
        </p:nvPicPr>
        <p:blipFill>
          <a:blip r:embed="rId14"/>
          <a:stretch>
            <a:fillRect/>
          </a:stretch>
        </p:blipFill>
        <p:spPr>
          <a:xfrm>
            <a:off x="6553200" y="3790950"/>
            <a:ext cx="2438400" cy="381000"/>
          </a:xfrm>
          <a:prstGeom prst="rect">
            <a:avLst/>
          </a:prstGeom>
        </p:spPr>
      </p:pic>
      <p:pic>
        <p:nvPicPr>
          <p:cNvPr id="22" name="Image 20" descr="preencoded.png"/>
          <p:cNvPicPr>
            <a:picLocks noChangeAspect="1"/>
          </p:cNvPicPr>
          <p:nvPr/>
        </p:nvPicPr>
        <p:blipFill>
          <a:blip r:embed="rId14"/>
          <a:stretch>
            <a:fillRect/>
          </a:stretch>
        </p:blipFill>
        <p:spPr>
          <a:xfrm>
            <a:off x="9067800" y="3790950"/>
            <a:ext cx="2438400" cy="381000"/>
          </a:xfrm>
          <a:prstGeom prst="rect">
            <a:avLst/>
          </a:prstGeom>
        </p:spPr>
      </p:pic>
      <p:pic>
        <p:nvPicPr>
          <p:cNvPr id="23" name="Image 21" descr="preencoded.png"/>
          <p:cNvPicPr>
            <a:picLocks noChangeAspect="1"/>
          </p:cNvPicPr>
          <p:nvPr/>
        </p:nvPicPr>
        <p:blipFill>
          <a:blip r:embed="rId14"/>
          <a:stretch>
            <a:fillRect/>
          </a:stretch>
        </p:blipFill>
        <p:spPr>
          <a:xfrm>
            <a:off x="6553200" y="4324350"/>
            <a:ext cx="2438400" cy="381000"/>
          </a:xfrm>
          <a:prstGeom prst="rect">
            <a:avLst/>
          </a:prstGeom>
        </p:spPr>
      </p:pic>
      <p:pic>
        <p:nvPicPr>
          <p:cNvPr id="24" name="Image 22" descr="preencoded.png"/>
          <p:cNvPicPr>
            <a:picLocks noChangeAspect="1"/>
          </p:cNvPicPr>
          <p:nvPr/>
        </p:nvPicPr>
        <p:blipFill>
          <a:blip r:embed="rId14"/>
          <a:stretch>
            <a:fillRect/>
          </a:stretch>
        </p:blipFill>
        <p:spPr>
          <a:xfrm>
            <a:off x="9067800" y="4324350"/>
            <a:ext cx="2438400" cy="381000"/>
          </a:xfrm>
          <a:prstGeom prst="rect">
            <a:avLst/>
          </a:prstGeom>
        </p:spPr>
      </p:pic>
      <p:sp>
        <p:nvSpPr>
          <p:cNvPr id="25" name="Text 0"/>
          <p:cNvSpPr/>
          <p:nvPr/>
        </p:nvSpPr>
        <p:spPr>
          <a:xfrm>
            <a:off x="4098429" y="0"/>
            <a:ext cx="5479971"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Introduction &amp; Methodology</a:t>
            </a:r>
            <a:endParaRPr lang="en-US" sz="2250" dirty="0"/>
          </a:p>
        </p:txBody>
      </p:sp>
      <p:sp>
        <p:nvSpPr>
          <p:cNvPr id="26" name="Text 1"/>
          <p:cNvSpPr/>
          <p:nvPr/>
        </p:nvSpPr>
        <p:spPr>
          <a:xfrm>
            <a:off x="1409700" y="1295400"/>
            <a:ext cx="2027932"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Analysis Scope</a:t>
            </a:r>
            <a:endParaRPr lang="en-US" sz="1800" dirty="0"/>
          </a:p>
        </p:txBody>
      </p:sp>
      <p:sp>
        <p:nvSpPr>
          <p:cNvPr id="27" name="Text 2"/>
          <p:cNvSpPr/>
          <p:nvPr/>
        </p:nvSpPr>
        <p:spPr>
          <a:xfrm>
            <a:off x="933450" y="1885950"/>
            <a:ext cx="47053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333333"/>
                </a:solidFill>
                <a:latin typeface="Arial" pitchFamily="34" charset="0"/>
                <a:ea typeface="Arial" pitchFamily="34" charset="-122"/>
                <a:cs typeface="Arial" pitchFamily="34" charset="-120"/>
              </a:rPr>
              <a:t>Examines how temporal and environmental factors influence customer visit patterns</a:t>
            </a:r>
            <a:endParaRPr lang="en-US" sz="1350" dirty="0"/>
          </a:p>
        </p:txBody>
      </p:sp>
      <p:sp>
        <p:nvSpPr>
          <p:cNvPr id="28" name="Text 3"/>
          <p:cNvSpPr/>
          <p:nvPr/>
        </p:nvSpPr>
        <p:spPr>
          <a:xfrm>
            <a:off x="933450" y="2571750"/>
            <a:ext cx="47053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333333"/>
                </a:solidFill>
                <a:latin typeface="Arial" pitchFamily="34" charset="0"/>
                <a:ea typeface="Arial" pitchFamily="34" charset="-122"/>
                <a:cs typeface="Arial" pitchFamily="34" charset="-120"/>
              </a:rPr>
              <a:t>Draws insights from comprehensive datasets containing visit records</a:t>
            </a:r>
            <a:endParaRPr lang="en-US" sz="1350" dirty="0"/>
          </a:p>
        </p:txBody>
      </p:sp>
      <p:sp>
        <p:nvSpPr>
          <p:cNvPr id="29" name="Text 4"/>
          <p:cNvSpPr/>
          <p:nvPr/>
        </p:nvSpPr>
        <p:spPr>
          <a:xfrm>
            <a:off x="933450" y="3257550"/>
            <a:ext cx="4705350" cy="533400"/>
          </a:xfrm>
          <a:prstGeom prst="rect">
            <a:avLst/>
          </a:prstGeom>
          <a:noFill/>
          <a:ln/>
        </p:spPr>
        <p:txBody>
          <a:bodyPr vert="horz" wrap="square" lIns="0" tIns="0" rIns="0" bIns="0" rtlCol="0" anchor="t"/>
          <a:lstStyle/>
          <a:p>
            <a:pPr marL="0" indent="0" algn="l">
              <a:lnSpc>
                <a:spcPts val="2100"/>
              </a:lnSpc>
              <a:buNone/>
            </a:pPr>
            <a:r>
              <a:rPr lang="en-US" sz="1350" dirty="0">
                <a:solidFill>
                  <a:srgbClr val="333333"/>
                </a:solidFill>
                <a:latin typeface="Arial" pitchFamily="34" charset="0"/>
                <a:ea typeface="Arial" pitchFamily="34" charset="-122"/>
                <a:cs typeface="Arial" pitchFamily="34" charset="-120"/>
              </a:rPr>
              <a:t>Focuses on identifying actionable patterns for business optimization</a:t>
            </a:r>
            <a:endParaRPr lang="en-US" sz="1350" dirty="0"/>
          </a:p>
        </p:txBody>
      </p:sp>
      <p:sp>
        <p:nvSpPr>
          <p:cNvPr id="30" name="Text 5"/>
          <p:cNvSpPr/>
          <p:nvPr/>
        </p:nvSpPr>
        <p:spPr>
          <a:xfrm>
            <a:off x="1409700" y="4933950"/>
            <a:ext cx="2058114"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Key Importance</a:t>
            </a:r>
            <a:endParaRPr lang="en-US" sz="1800" dirty="0"/>
          </a:p>
        </p:txBody>
      </p:sp>
      <p:sp>
        <p:nvSpPr>
          <p:cNvPr id="31" name="Text 6"/>
          <p:cNvSpPr/>
          <p:nvPr/>
        </p:nvSpPr>
        <p:spPr>
          <a:xfrm>
            <a:off x="685800" y="5448300"/>
            <a:ext cx="4953000" cy="800100"/>
          </a:xfrm>
          <a:prstGeom prst="rect">
            <a:avLst/>
          </a:prstGeom>
          <a:noFill/>
          <a:ln/>
        </p:spPr>
        <p:txBody>
          <a:bodyPr vert="horz" wrap="square" lIns="0" tIns="0" rIns="0" bIns="0" rtlCol="0" anchor="t"/>
          <a:lstStyle/>
          <a:p>
            <a:pPr marL="0" indent="0">
              <a:lnSpc>
                <a:spcPts val="2100"/>
              </a:lnSpc>
              <a:buNone/>
            </a:pPr>
            <a:r>
              <a:rPr lang="en-US" sz="1350" i="1" dirty="0">
                <a:solidFill>
                  <a:srgbClr val="374151"/>
                </a:solidFill>
                <a:latin typeface="Arial" pitchFamily="34" charset="0"/>
                <a:ea typeface="Arial" pitchFamily="34" charset="-122"/>
                <a:cs typeface="Arial" pitchFamily="34" charset="-120"/>
              </a:rPr>
              <a:t>"Understanding these dynamics is crucial for forecasting demand, optimizing resource allocation, and enhancing customer experience."</a:t>
            </a:r>
            <a:endParaRPr lang="en-US" sz="1350" dirty="0"/>
          </a:p>
        </p:txBody>
      </p:sp>
      <p:sp>
        <p:nvSpPr>
          <p:cNvPr id="32" name="Text 7"/>
          <p:cNvSpPr/>
          <p:nvPr/>
        </p:nvSpPr>
        <p:spPr>
          <a:xfrm>
            <a:off x="7277100" y="1295400"/>
            <a:ext cx="315646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Key Variables Examined</a:t>
            </a:r>
            <a:endParaRPr lang="en-US" sz="1800" dirty="0"/>
          </a:p>
        </p:txBody>
      </p:sp>
      <p:sp>
        <p:nvSpPr>
          <p:cNvPr id="33" name="Text 8"/>
          <p:cNvSpPr/>
          <p:nvPr/>
        </p:nvSpPr>
        <p:spPr>
          <a:xfrm>
            <a:off x="6819900" y="188595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0F766E"/>
                </a:solidFill>
                <a:latin typeface="Arial" pitchFamily="34" charset="0"/>
                <a:ea typeface="Arial" pitchFamily="34" charset="-122"/>
                <a:cs typeface="Arial" pitchFamily="34" charset="-120"/>
              </a:rPr>
              <a:t>Temporal Factors</a:t>
            </a:r>
            <a:endParaRPr lang="en-US" sz="1500" dirty="0"/>
          </a:p>
        </p:txBody>
      </p:sp>
      <p:sp>
        <p:nvSpPr>
          <p:cNvPr id="34" name="Text 9"/>
          <p:cNvSpPr/>
          <p:nvPr/>
        </p:nvSpPr>
        <p:spPr>
          <a:xfrm>
            <a:off x="6667500" y="2333625"/>
            <a:ext cx="979051"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Time of Day</a:t>
            </a:r>
            <a:endParaRPr lang="en-US" sz="1200" dirty="0"/>
          </a:p>
        </p:txBody>
      </p:sp>
      <p:sp>
        <p:nvSpPr>
          <p:cNvPr id="35" name="Text 10"/>
          <p:cNvSpPr/>
          <p:nvPr/>
        </p:nvSpPr>
        <p:spPr>
          <a:xfrm>
            <a:off x="9182100" y="2333625"/>
            <a:ext cx="1043523"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Day of Week</a:t>
            </a:r>
            <a:endParaRPr lang="en-US" sz="1200" dirty="0"/>
          </a:p>
        </p:txBody>
      </p:sp>
      <p:sp>
        <p:nvSpPr>
          <p:cNvPr id="36" name="Text 11"/>
          <p:cNvSpPr/>
          <p:nvPr/>
        </p:nvSpPr>
        <p:spPr>
          <a:xfrm>
            <a:off x="6667500" y="2867025"/>
            <a:ext cx="945475"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Seasonality</a:t>
            </a:r>
            <a:endParaRPr lang="en-US" sz="1200" dirty="0"/>
          </a:p>
        </p:txBody>
      </p:sp>
      <p:sp>
        <p:nvSpPr>
          <p:cNvPr id="37" name="Text 12"/>
          <p:cNvSpPr/>
          <p:nvPr/>
        </p:nvSpPr>
        <p:spPr>
          <a:xfrm>
            <a:off x="9182100" y="2867025"/>
            <a:ext cx="701338"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Holidays</a:t>
            </a:r>
            <a:endParaRPr lang="en-US" sz="1200" dirty="0"/>
          </a:p>
        </p:txBody>
      </p:sp>
      <p:sp>
        <p:nvSpPr>
          <p:cNvPr id="38" name="Text 13"/>
          <p:cNvSpPr/>
          <p:nvPr/>
        </p:nvSpPr>
        <p:spPr>
          <a:xfrm>
            <a:off x="6867525" y="344805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0F766E"/>
                </a:solidFill>
                <a:latin typeface="Arial" pitchFamily="34" charset="0"/>
                <a:ea typeface="Arial" pitchFamily="34" charset="-122"/>
                <a:cs typeface="Arial" pitchFamily="34" charset="-120"/>
              </a:rPr>
              <a:t>Environmental Factors</a:t>
            </a:r>
            <a:endParaRPr lang="en-US" sz="1500" dirty="0"/>
          </a:p>
        </p:txBody>
      </p:sp>
      <p:sp>
        <p:nvSpPr>
          <p:cNvPr id="39" name="Text 14"/>
          <p:cNvSpPr/>
          <p:nvPr/>
        </p:nvSpPr>
        <p:spPr>
          <a:xfrm>
            <a:off x="6667500" y="3895725"/>
            <a:ext cx="1602879"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Weather Conditions</a:t>
            </a:r>
            <a:endParaRPr lang="en-US" sz="1200" dirty="0"/>
          </a:p>
        </p:txBody>
      </p:sp>
      <p:sp>
        <p:nvSpPr>
          <p:cNvPr id="40" name="Text 15"/>
          <p:cNvSpPr/>
          <p:nvPr/>
        </p:nvSpPr>
        <p:spPr>
          <a:xfrm>
            <a:off x="9182100" y="3895725"/>
            <a:ext cx="1026735"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Temperature</a:t>
            </a:r>
            <a:endParaRPr lang="en-US" sz="1200" dirty="0"/>
          </a:p>
        </p:txBody>
      </p:sp>
      <p:sp>
        <p:nvSpPr>
          <p:cNvPr id="41" name="Text 16"/>
          <p:cNvSpPr/>
          <p:nvPr/>
        </p:nvSpPr>
        <p:spPr>
          <a:xfrm>
            <a:off x="6667500" y="4429125"/>
            <a:ext cx="711339"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Humidity</a:t>
            </a:r>
            <a:endParaRPr lang="en-US" sz="1200" dirty="0"/>
          </a:p>
        </p:txBody>
      </p:sp>
      <p:sp>
        <p:nvSpPr>
          <p:cNvPr id="42" name="Text 17"/>
          <p:cNvSpPr/>
          <p:nvPr/>
        </p:nvSpPr>
        <p:spPr>
          <a:xfrm>
            <a:off x="9182100" y="4429125"/>
            <a:ext cx="996375" cy="161925"/>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Wind Speed</a:t>
            </a:r>
            <a:endParaRPr lang="en-US" sz="1200" dirty="0"/>
          </a:p>
        </p:txBody>
      </p:sp>
      <p:sp>
        <p:nvSpPr>
          <p:cNvPr id="43" name="Text 18"/>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4332387" y="0"/>
            <a:ext cx="3527078"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11277600" cy="3790950"/>
          </a:xfrm>
          <a:prstGeom prst="rect">
            <a:avLst/>
          </a:prstGeom>
        </p:spPr>
      </p:pic>
      <p:pic>
        <p:nvPicPr>
          <p:cNvPr id="6" name="Image 4" descr="preencoded.png"/>
          <p:cNvPicPr>
            <a:picLocks noChangeAspect="1"/>
          </p:cNvPicPr>
          <p:nvPr/>
        </p:nvPicPr>
        <p:blipFill>
          <a:blip r:embed="rId6"/>
          <a:stretch>
            <a:fillRect/>
          </a:stretch>
        </p:blipFill>
        <p:spPr>
          <a:xfrm>
            <a:off x="457200" y="4876800"/>
            <a:ext cx="5524500" cy="1504950"/>
          </a:xfrm>
          <a:prstGeom prst="rect">
            <a:avLst/>
          </a:prstGeom>
        </p:spPr>
      </p:pic>
      <p:pic>
        <p:nvPicPr>
          <p:cNvPr id="7" name="Image 5" descr="preencoded.png"/>
          <p:cNvPicPr>
            <a:picLocks noChangeAspect="1"/>
          </p:cNvPicPr>
          <p:nvPr/>
        </p:nvPicPr>
        <p:blipFill>
          <a:blip r:embed="rId7"/>
          <a:stretch>
            <a:fillRect/>
          </a:stretch>
        </p:blipFill>
        <p:spPr>
          <a:xfrm>
            <a:off x="647700" y="5067300"/>
            <a:ext cx="476250" cy="476250"/>
          </a:xfrm>
          <a:prstGeom prst="rect">
            <a:avLst/>
          </a:prstGeom>
        </p:spPr>
      </p:pic>
      <p:pic>
        <p:nvPicPr>
          <p:cNvPr id="8" name="Image 6" descr="preencoded.png"/>
          <p:cNvPicPr>
            <a:picLocks noChangeAspect="1"/>
          </p:cNvPicPr>
          <p:nvPr/>
        </p:nvPicPr>
        <p:blipFill>
          <a:blip r:embed="rId8"/>
          <a:stretch>
            <a:fillRect/>
          </a:stretch>
        </p:blipFill>
        <p:spPr>
          <a:xfrm>
            <a:off x="790575" y="5172075"/>
            <a:ext cx="190500" cy="266700"/>
          </a:xfrm>
          <a:prstGeom prst="rect">
            <a:avLst/>
          </a:prstGeom>
        </p:spPr>
      </p:pic>
      <p:pic>
        <p:nvPicPr>
          <p:cNvPr id="9" name="Image 7" descr="preencoded.png"/>
          <p:cNvPicPr>
            <a:picLocks noChangeAspect="1"/>
          </p:cNvPicPr>
          <p:nvPr/>
        </p:nvPicPr>
        <p:blipFill>
          <a:blip r:embed="rId9"/>
          <a:stretch>
            <a:fillRect/>
          </a:stretch>
        </p:blipFill>
        <p:spPr>
          <a:xfrm>
            <a:off x="647700" y="5695950"/>
            <a:ext cx="171450" cy="152400"/>
          </a:xfrm>
          <a:prstGeom prst="rect">
            <a:avLst/>
          </a:prstGeom>
        </p:spPr>
      </p:pic>
      <p:pic>
        <p:nvPicPr>
          <p:cNvPr id="10" name="Image 8" descr="preencoded.png"/>
          <p:cNvPicPr>
            <a:picLocks noChangeAspect="1"/>
          </p:cNvPicPr>
          <p:nvPr/>
        </p:nvPicPr>
        <p:blipFill>
          <a:blip r:embed="rId10"/>
          <a:stretch>
            <a:fillRect/>
          </a:stretch>
        </p:blipFill>
        <p:spPr>
          <a:xfrm>
            <a:off x="647700" y="6000750"/>
            <a:ext cx="171450" cy="152400"/>
          </a:xfrm>
          <a:prstGeom prst="rect">
            <a:avLst/>
          </a:prstGeom>
        </p:spPr>
      </p:pic>
      <p:pic>
        <p:nvPicPr>
          <p:cNvPr id="11" name="Image 9" descr="preencoded.png"/>
          <p:cNvPicPr>
            <a:picLocks noChangeAspect="1"/>
          </p:cNvPicPr>
          <p:nvPr/>
        </p:nvPicPr>
        <p:blipFill>
          <a:blip r:embed="rId6"/>
          <a:stretch>
            <a:fillRect/>
          </a:stretch>
        </p:blipFill>
        <p:spPr>
          <a:xfrm>
            <a:off x="6210300" y="4876800"/>
            <a:ext cx="5524500" cy="1504950"/>
          </a:xfrm>
          <a:prstGeom prst="rect">
            <a:avLst/>
          </a:prstGeom>
        </p:spPr>
      </p:pic>
      <p:pic>
        <p:nvPicPr>
          <p:cNvPr id="12" name="Image 10" descr="preencoded.png"/>
          <p:cNvPicPr>
            <a:picLocks noChangeAspect="1"/>
          </p:cNvPicPr>
          <p:nvPr/>
        </p:nvPicPr>
        <p:blipFill>
          <a:blip r:embed="rId11"/>
          <a:stretch>
            <a:fillRect/>
          </a:stretch>
        </p:blipFill>
        <p:spPr>
          <a:xfrm>
            <a:off x="6400800" y="5067300"/>
            <a:ext cx="476250" cy="476250"/>
          </a:xfrm>
          <a:prstGeom prst="rect">
            <a:avLst/>
          </a:prstGeom>
        </p:spPr>
      </p:pic>
      <p:pic>
        <p:nvPicPr>
          <p:cNvPr id="13" name="Image 11" descr="preencoded.png"/>
          <p:cNvPicPr>
            <a:picLocks noChangeAspect="1"/>
          </p:cNvPicPr>
          <p:nvPr/>
        </p:nvPicPr>
        <p:blipFill>
          <a:blip r:embed="rId12"/>
          <a:stretch>
            <a:fillRect/>
          </a:stretch>
        </p:blipFill>
        <p:spPr>
          <a:xfrm>
            <a:off x="6519863" y="5172075"/>
            <a:ext cx="238125" cy="266700"/>
          </a:xfrm>
          <a:prstGeom prst="rect">
            <a:avLst/>
          </a:prstGeom>
        </p:spPr>
      </p:pic>
      <p:pic>
        <p:nvPicPr>
          <p:cNvPr id="14" name="Image 12" descr="preencoded.png"/>
          <p:cNvPicPr>
            <a:picLocks noChangeAspect="1"/>
          </p:cNvPicPr>
          <p:nvPr/>
        </p:nvPicPr>
        <p:blipFill>
          <a:blip r:embed="rId13"/>
          <a:stretch>
            <a:fillRect/>
          </a:stretch>
        </p:blipFill>
        <p:spPr>
          <a:xfrm>
            <a:off x="6400800" y="5695950"/>
            <a:ext cx="152400" cy="152400"/>
          </a:xfrm>
          <a:prstGeom prst="rect">
            <a:avLst/>
          </a:prstGeom>
        </p:spPr>
      </p:pic>
      <p:pic>
        <p:nvPicPr>
          <p:cNvPr id="15" name="Image 13" descr="preencoded.png"/>
          <p:cNvPicPr>
            <a:picLocks noChangeAspect="1"/>
          </p:cNvPicPr>
          <p:nvPr/>
        </p:nvPicPr>
        <p:blipFill>
          <a:blip r:embed="rId13"/>
          <a:stretch>
            <a:fillRect/>
          </a:stretch>
        </p:blipFill>
        <p:spPr>
          <a:xfrm>
            <a:off x="6400800" y="6000750"/>
            <a:ext cx="152400" cy="152400"/>
          </a:xfrm>
          <a:prstGeom prst="rect">
            <a:avLst/>
          </a:prstGeom>
        </p:spPr>
      </p:pic>
      <p:sp>
        <p:nvSpPr>
          <p:cNvPr id="16" name="Text 0"/>
          <p:cNvSpPr/>
          <p:nvPr/>
        </p:nvSpPr>
        <p:spPr>
          <a:xfrm>
            <a:off x="4618137" y="0"/>
            <a:ext cx="4232493"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Hourly Visit Patterns</a:t>
            </a:r>
            <a:endParaRPr lang="en-US" sz="2250" dirty="0"/>
          </a:p>
        </p:txBody>
      </p:sp>
      <p:sp>
        <p:nvSpPr>
          <p:cNvPr id="17" name="Text 1"/>
          <p:cNvSpPr/>
          <p:nvPr/>
        </p:nvSpPr>
        <p:spPr>
          <a:xfrm>
            <a:off x="1238250" y="5172075"/>
            <a:ext cx="1435358"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Key Findings</a:t>
            </a:r>
            <a:endParaRPr lang="en-US" sz="1500" dirty="0"/>
          </a:p>
        </p:txBody>
      </p:sp>
      <p:sp>
        <p:nvSpPr>
          <p:cNvPr id="18" name="Text 2"/>
          <p:cNvSpPr/>
          <p:nvPr/>
        </p:nvSpPr>
        <p:spPr>
          <a:xfrm>
            <a:off x="895350" y="5657850"/>
            <a:ext cx="362920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Peak hours: 17:00-18:00 with 573 customers</a:t>
            </a:r>
            <a:endParaRPr lang="en-US" sz="1200" dirty="0"/>
          </a:p>
        </p:txBody>
      </p:sp>
      <p:sp>
        <p:nvSpPr>
          <p:cNvPr id="19" name="Text 3"/>
          <p:cNvSpPr/>
          <p:nvPr/>
        </p:nvSpPr>
        <p:spPr>
          <a:xfrm>
            <a:off x="895350" y="5962650"/>
            <a:ext cx="3649385"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Lowest hours: 2:00-5:00 with 5-16 customers</a:t>
            </a:r>
            <a:endParaRPr lang="en-US" sz="1200" dirty="0"/>
          </a:p>
        </p:txBody>
      </p:sp>
      <p:sp>
        <p:nvSpPr>
          <p:cNvPr id="20" name="Text 4"/>
          <p:cNvSpPr/>
          <p:nvPr/>
        </p:nvSpPr>
        <p:spPr>
          <a:xfrm>
            <a:off x="6991350" y="5172075"/>
            <a:ext cx="2439233"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Resource Implications</a:t>
            </a:r>
            <a:endParaRPr lang="en-US" sz="1500" dirty="0"/>
          </a:p>
        </p:txBody>
      </p:sp>
      <p:sp>
        <p:nvSpPr>
          <p:cNvPr id="21" name="Text 5"/>
          <p:cNvSpPr/>
          <p:nvPr/>
        </p:nvSpPr>
        <p:spPr>
          <a:xfrm>
            <a:off x="6629400" y="5657850"/>
            <a:ext cx="2477274"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Staff peak hours (17:00-18:00)</a:t>
            </a:r>
            <a:endParaRPr lang="en-US" sz="1200" dirty="0"/>
          </a:p>
        </p:txBody>
      </p:sp>
      <p:sp>
        <p:nvSpPr>
          <p:cNvPr id="22" name="Text 6"/>
          <p:cNvSpPr/>
          <p:nvPr/>
        </p:nvSpPr>
        <p:spPr>
          <a:xfrm>
            <a:off x="6629400" y="5962650"/>
            <a:ext cx="363938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Reduce non-essential costs during low hours</a:t>
            </a:r>
            <a:endParaRPr lang="en-US" sz="1200" dirty="0"/>
          </a:p>
        </p:txBody>
      </p:sp>
      <p:graphicFrame>
        <p:nvGraphicFramePr>
          <p:cNvPr id="23" name="Chart 22">
            <a:extLst>
              <a:ext uri="{FF2B5EF4-FFF2-40B4-BE49-F238E27FC236}">
                <a16:creationId xmlns:a16="http://schemas.microsoft.com/office/drawing/2014/main" id="{E1072651-B39B-46EA-2619-A1624286C8EC}"/>
              </a:ext>
            </a:extLst>
          </p:cNvPr>
          <p:cNvGraphicFramePr>
            <a:graphicFrameLocks/>
          </p:cNvGraphicFramePr>
          <p:nvPr>
            <p:extLst>
              <p:ext uri="{D42A27DB-BD31-4B8C-83A1-F6EECF244321}">
                <p14:modId xmlns:p14="http://schemas.microsoft.com/office/powerpoint/2010/main" val="370766351"/>
              </p:ext>
            </p:extLst>
          </p:nvPr>
        </p:nvGraphicFramePr>
        <p:xfrm>
          <a:off x="704850" y="1245054"/>
          <a:ext cx="5505450" cy="278311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24" name="Chart 23">
            <a:extLst>
              <a:ext uri="{FF2B5EF4-FFF2-40B4-BE49-F238E27FC236}">
                <a16:creationId xmlns:a16="http://schemas.microsoft.com/office/drawing/2014/main" id="{68C24AC2-563E-4C3C-5F92-B4A30F0440C3}"/>
              </a:ext>
            </a:extLst>
          </p:cNvPr>
          <p:cNvGraphicFramePr>
            <a:graphicFrameLocks/>
          </p:cNvGraphicFramePr>
          <p:nvPr>
            <p:extLst>
              <p:ext uri="{D42A27DB-BD31-4B8C-83A1-F6EECF244321}">
                <p14:modId xmlns:p14="http://schemas.microsoft.com/office/powerpoint/2010/main" val="2701110019"/>
              </p:ext>
            </p:extLst>
          </p:nvPr>
        </p:nvGraphicFramePr>
        <p:xfrm>
          <a:off x="4760194" y="1205366"/>
          <a:ext cx="6901543" cy="3094718"/>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25" name="Table 24">
            <a:extLst>
              <a:ext uri="{FF2B5EF4-FFF2-40B4-BE49-F238E27FC236}">
                <a16:creationId xmlns:a16="http://schemas.microsoft.com/office/drawing/2014/main" id="{7DF37A79-D8F0-C7C7-4992-835F965E516A}"/>
              </a:ext>
            </a:extLst>
          </p:cNvPr>
          <p:cNvGraphicFramePr>
            <a:graphicFrameLocks noGrp="1"/>
          </p:cNvGraphicFramePr>
          <p:nvPr>
            <p:extLst>
              <p:ext uri="{D42A27DB-BD31-4B8C-83A1-F6EECF244321}">
                <p14:modId xmlns:p14="http://schemas.microsoft.com/office/powerpoint/2010/main" val="2854768699"/>
              </p:ext>
            </p:extLst>
          </p:nvPr>
        </p:nvGraphicFramePr>
        <p:xfrm>
          <a:off x="4038526" y="4300084"/>
          <a:ext cx="4093103" cy="228600"/>
        </p:xfrm>
        <a:graphic>
          <a:graphicData uri="http://schemas.openxmlformats.org/drawingml/2006/table">
            <a:tbl>
              <a:tblPr>
                <a:tableStyleId>{5C22544A-7EE6-4342-B048-85BDC9FD1C3A}</a:tableStyleId>
              </a:tblPr>
              <a:tblGrid>
                <a:gridCol w="4093103">
                  <a:extLst>
                    <a:ext uri="{9D8B030D-6E8A-4147-A177-3AD203B41FA5}">
                      <a16:colId xmlns:a16="http://schemas.microsoft.com/office/drawing/2014/main" val="3387780931"/>
                    </a:ext>
                  </a:extLst>
                </a:gridCol>
              </a:tblGrid>
              <a:tr h="228600">
                <a:tc>
                  <a:txBody>
                    <a:bodyPr/>
                    <a:lstStyle/>
                    <a:p>
                      <a:pPr algn="ctr" fontAlgn="b">
                        <a:buNone/>
                      </a:pPr>
                      <a:r>
                        <a:rPr lang="en-IN" sz="1400" u="none" strike="noStrike" dirty="0">
                          <a:effectLst/>
                        </a:rPr>
                        <a:t>HOURLY TRIP DISTRIBUTION BY WEATHER</a:t>
                      </a:r>
                      <a:endParaRPr lang="en-IN"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89868610"/>
                  </a:ext>
                </a:extLst>
              </a:tr>
            </a:tbl>
          </a:graphicData>
        </a:graphic>
      </p:graphicFrame>
      <p:graphicFrame>
        <p:nvGraphicFramePr>
          <p:cNvPr id="26" name="Table 25">
            <a:extLst>
              <a:ext uri="{FF2B5EF4-FFF2-40B4-BE49-F238E27FC236}">
                <a16:creationId xmlns:a16="http://schemas.microsoft.com/office/drawing/2014/main" id="{223183C6-EDF4-7115-C6CC-4E1E6F9142C2}"/>
              </a:ext>
            </a:extLst>
          </p:cNvPr>
          <p:cNvGraphicFramePr>
            <a:graphicFrameLocks noGrp="1"/>
          </p:cNvGraphicFramePr>
          <p:nvPr>
            <p:extLst>
              <p:ext uri="{D42A27DB-BD31-4B8C-83A1-F6EECF244321}">
                <p14:modId xmlns:p14="http://schemas.microsoft.com/office/powerpoint/2010/main" val="2197163116"/>
              </p:ext>
            </p:extLst>
          </p:nvPr>
        </p:nvGraphicFramePr>
        <p:xfrm>
          <a:off x="736526" y="4290558"/>
          <a:ext cx="3302000" cy="238126"/>
        </p:xfrm>
        <a:graphic>
          <a:graphicData uri="http://schemas.openxmlformats.org/drawingml/2006/table">
            <a:tbl>
              <a:tblPr>
                <a:tableStyleId>{5C22544A-7EE6-4342-B048-85BDC9FD1C3A}</a:tableStyleId>
              </a:tblPr>
              <a:tblGrid>
                <a:gridCol w="3302000">
                  <a:extLst>
                    <a:ext uri="{9D8B030D-6E8A-4147-A177-3AD203B41FA5}">
                      <a16:colId xmlns:a16="http://schemas.microsoft.com/office/drawing/2014/main" val="3192928808"/>
                    </a:ext>
                  </a:extLst>
                </a:gridCol>
              </a:tblGrid>
              <a:tr h="238126">
                <a:tc>
                  <a:txBody>
                    <a:bodyPr/>
                    <a:lstStyle/>
                    <a:p>
                      <a:pPr algn="ctr" fontAlgn="b">
                        <a:buNone/>
                      </a:pPr>
                      <a:r>
                        <a:rPr lang="en-IN" sz="1400" u="none" strike="noStrike" dirty="0">
                          <a:effectLst/>
                        </a:rPr>
                        <a:t>(PERMANENT REGISTRATION)</a:t>
                      </a:r>
                      <a:endParaRPr lang="en-IN"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20612640"/>
                  </a:ext>
                </a:extLst>
              </a:tr>
            </a:tbl>
          </a:graphicData>
        </a:graphic>
      </p:graphicFrame>
      <p:graphicFrame>
        <p:nvGraphicFramePr>
          <p:cNvPr id="27" name="Table 26">
            <a:extLst>
              <a:ext uri="{FF2B5EF4-FFF2-40B4-BE49-F238E27FC236}">
                <a16:creationId xmlns:a16="http://schemas.microsoft.com/office/drawing/2014/main" id="{6C276C39-F9BA-708A-FA0C-54C38FDF5044}"/>
              </a:ext>
            </a:extLst>
          </p:cNvPr>
          <p:cNvGraphicFramePr>
            <a:graphicFrameLocks noGrp="1"/>
          </p:cNvGraphicFramePr>
          <p:nvPr>
            <p:extLst>
              <p:ext uri="{D42A27DB-BD31-4B8C-83A1-F6EECF244321}">
                <p14:modId xmlns:p14="http://schemas.microsoft.com/office/powerpoint/2010/main" val="3033107015"/>
              </p:ext>
            </p:extLst>
          </p:nvPr>
        </p:nvGraphicFramePr>
        <p:xfrm>
          <a:off x="7868037" y="4300083"/>
          <a:ext cx="3302000" cy="238125"/>
        </p:xfrm>
        <a:graphic>
          <a:graphicData uri="http://schemas.openxmlformats.org/drawingml/2006/table">
            <a:tbl>
              <a:tblPr>
                <a:tableStyleId>{5C22544A-7EE6-4342-B048-85BDC9FD1C3A}</a:tableStyleId>
              </a:tblPr>
              <a:tblGrid>
                <a:gridCol w="3302000">
                  <a:extLst>
                    <a:ext uri="{9D8B030D-6E8A-4147-A177-3AD203B41FA5}">
                      <a16:colId xmlns:a16="http://schemas.microsoft.com/office/drawing/2014/main" val="1923181048"/>
                    </a:ext>
                  </a:extLst>
                </a:gridCol>
              </a:tblGrid>
              <a:tr h="238125">
                <a:tc>
                  <a:txBody>
                    <a:bodyPr/>
                    <a:lstStyle/>
                    <a:p>
                      <a:pPr algn="ctr" fontAlgn="b">
                        <a:buNone/>
                      </a:pPr>
                      <a:r>
                        <a:rPr lang="en-IN" sz="1400" u="none" strike="noStrike" dirty="0">
                          <a:effectLst/>
                        </a:rPr>
                        <a:t>(CASUAL REGISTRATION)</a:t>
                      </a:r>
                      <a:endParaRPr lang="en-IN" sz="1400" b="1"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6361253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921026" y="0"/>
            <a:ext cx="4349800"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7289750" cy="5695950"/>
          </a:xfrm>
          <a:prstGeom prst="rect">
            <a:avLst/>
          </a:prstGeom>
        </p:spPr>
      </p:pic>
      <p:pic>
        <p:nvPicPr>
          <p:cNvPr id="5" name="Image 3" descr="preencoded.png"/>
          <p:cNvPicPr>
            <a:picLocks noChangeAspect="1"/>
          </p:cNvPicPr>
          <p:nvPr/>
        </p:nvPicPr>
        <p:blipFill>
          <a:blip r:embed="rId6"/>
          <a:stretch>
            <a:fillRect/>
          </a:stretch>
        </p:blipFill>
        <p:spPr>
          <a:xfrm>
            <a:off x="685800" y="1085850"/>
            <a:ext cx="200025" cy="304800"/>
          </a:xfrm>
          <a:prstGeom prst="rect">
            <a:avLst/>
          </a:prstGeom>
        </p:spPr>
      </p:pic>
      <p:pic>
        <p:nvPicPr>
          <p:cNvPr id="9" name="Image 7" descr="preencoded.png"/>
          <p:cNvPicPr>
            <a:picLocks noChangeAspect="1"/>
          </p:cNvPicPr>
          <p:nvPr/>
        </p:nvPicPr>
        <p:blipFill>
          <a:blip r:embed="rId7"/>
          <a:stretch>
            <a:fillRect/>
          </a:stretch>
        </p:blipFill>
        <p:spPr>
          <a:xfrm>
            <a:off x="8089850" y="857250"/>
            <a:ext cx="3644801" cy="2552700"/>
          </a:xfrm>
          <a:prstGeom prst="rect">
            <a:avLst/>
          </a:prstGeom>
        </p:spPr>
      </p:pic>
      <p:pic>
        <p:nvPicPr>
          <p:cNvPr id="10" name="Image 8" descr="preencoded.png"/>
          <p:cNvPicPr>
            <a:picLocks noChangeAspect="1"/>
          </p:cNvPicPr>
          <p:nvPr/>
        </p:nvPicPr>
        <p:blipFill>
          <a:blip r:embed="rId8"/>
          <a:stretch>
            <a:fillRect/>
          </a:stretch>
        </p:blipFill>
        <p:spPr>
          <a:xfrm>
            <a:off x="9340751" y="1428750"/>
            <a:ext cx="1143000" cy="1143000"/>
          </a:xfrm>
          <a:prstGeom prst="rect">
            <a:avLst/>
          </a:prstGeom>
        </p:spPr>
      </p:pic>
      <p:pic>
        <p:nvPicPr>
          <p:cNvPr id="11" name="Image 9" descr="preencoded.png"/>
          <p:cNvPicPr>
            <a:picLocks noChangeAspect="1"/>
          </p:cNvPicPr>
          <p:nvPr/>
        </p:nvPicPr>
        <p:blipFill>
          <a:blip r:embed="rId9"/>
          <a:stretch>
            <a:fillRect/>
          </a:stretch>
        </p:blipFill>
        <p:spPr>
          <a:xfrm>
            <a:off x="9483626" y="1571625"/>
            <a:ext cx="857250" cy="857250"/>
          </a:xfrm>
          <a:prstGeom prst="rect">
            <a:avLst/>
          </a:prstGeom>
        </p:spPr>
      </p:pic>
      <p:pic>
        <p:nvPicPr>
          <p:cNvPr id="12" name="Image 10" descr="preencoded.png"/>
          <p:cNvPicPr>
            <a:picLocks noChangeAspect="1"/>
          </p:cNvPicPr>
          <p:nvPr/>
        </p:nvPicPr>
        <p:blipFill>
          <a:blip r:embed="rId10"/>
          <a:stretch>
            <a:fillRect/>
          </a:stretch>
        </p:blipFill>
        <p:spPr>
          <a:xfrm>
            <a:off x="8089850" y="3562350"/>
            <a:ext cx="3644801" cy="2990850"/>
          </a:xfrm>
          <a:prstGeom prst="rect">
            <a:avLst/>
          </a:prstGeom>
        </p:spPr>
      </p:pic>
      <p:pic>
        <p:nvPicPr>
          <p:cNvPr id="13" name="Image 11" descr="preencoded.png"/>
          <p:cNvPicPr>
            <a:picLocks noChangeAspect="1"/>
          </p:cNvPicPr>
          <p:nvPr/>
        </p:nvPicPr>
        <p:blipFill>
          <a:blip r:embed="rId11"/>
          <a:stretch>
            <a:fillRect/>
          </a:stretch>
        </p:blipFill>
        <p:spPr>
          <a:xfrm>
            <a:off x="8280350" y="3752850"/>
            <a:ext cx="171450" cy="304800"/>
          </a:xfrm>
          <a:prstGeom prst="rect">
            <a:avLst/>
          </a:prstGeom>
        </p:spPr>
      </p:pic>
      <p:pic>
        <p:nvPicPr>
          <p:cNvPr id="14" name="Image 12" descr="preencoded.png"/>
          <p:cNvPicPr>
            <a:picLocks noChangeAspect="1"/>
          </p:cNvPicPr>
          <p:nvPr/>
        </p:nvPicPr>
        <p:blipFill>
          <a:blip r:embed="rId12"/>
          <a:stretch>
            <a:fillRect/>
          </a:stretch>
        </p:blipFill>
        <p:spPr>
          <a:xfrm>
            <a:off x="8280350" y="4210050"/>
            <a:ext cx="152400" cy="152400"/>
          </a:xfrm>
          <a:prstGeom prst="rect">
            <a:avLst/>
          </a:prstGeom>
        </p:spPr>
      </p:pic>
      <p:pic>
        <p:nvPicPr>
          <p:cNvPr id="15" name="Image 13" descr="preencoded.png"/>
          <p:cNvPicPr>
            <a:picLocks noChangeAspect="1"/>
          </p:cNvPicPr>
          <p:nvPr/>
        </p:nvPicPr>
        <p:blipFill>
          <a:blip r:embed="rId12"/>
          <a:stretch>
            <a:fillRect/>
          </a:stretch>
        </p:blipFill>
        <p:spPr>
          <a:xfrm>
            <a:off x="8280350" y="4552950"/>
            <a:ext cx="152400" cy="152400"/>
          </a:xfrm>
          <a:prstGeom prst="rect">
            <a:avLst/>
          </a:prstGeom>
        </p:spPr>
      </p:pic>
      <p:pic>
        <p:nvPicPr>
          <p:cNvPr id="16" name="Image 14" descr="preencoded.png"/>
          <p:cNvPicPr>
            <a:picLocks noChangeAspect="1"/>
          </p:cNvPicPr>
          <p:nvPr/>
        </p:nvPicPr>
        <p:blipFill>
          <a:blip r:embed="rId12"/>
          <a:stretch>
            <a:fillRect/>
          </a:stretch>
        </p:blipFill>
        <p:spPr>
          <a:xfrm>
            <a:off x="8280350" y="4895850"/>
            <a:ext cx="152400" cy="152400"/>
          </a:xfrm>
          <a:prstGeom prst="rect">
            <a:avLst/>
          </a:prstGeom>
        </p:spPr>
      </p:pic>
      <p:pic>
        <p:nvPicPr>
          <p:cNvPr id="17" name="Image 15" descr="preencoded.png"/>
          <p:cNvPicPr>
            <a:picLocks noChangeAspect="1"/>
          </p:cNvPicPr>
          <p:nvPr/>
        </p:nvPicPr>
        <p:blipFill>
          <a:blip r:embed="rId12"/>
          <a:stretch>
            <a:fillRect/>
          </a:stretch>
        </p:blipFill>
        <p:spPr>
          <a:xfrm>
            <a:off x="8280350" y="5238750"/>
            <a:ext cx="152400" cy="152400"/>
          </a:xfrm>
          <a:prstGeom prst="rect">
            <a:avLst/>
          </a:prstGeom>
        </p:spPr>
      </p:pic>
      <p:sp>
        <p:nvSpPr>
          <p:cNvPr id="18" name="Text 0"/>
          <p:cNvSpPr/>
          <p:nvPr/>
        </p:nvSpPr>
        <p:spPr>
          <a:xfrm>
            <a:off x="4206776" y="0"/>
            <a:ext cx="5219760"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Weekly &amp; Holiday Patterns</a:t>
            </a:r>
            <a:endParaRPr lang="en-US" sz="2250" dirty="0"/>
          </a:p>
        </p:txBody>
      </p:sp>
      <p:sp>
        <p:nvSpPr>
          <p:cNvPr id="19" name="Text 1"/>
          <p:cNvSpPr/>
          <p:nvPr/>
        </p:nvSpPr>
        <p:spPr>
          <a:xfrm>
            <a:off x="1000125" y="1085850"/>
            <a:ext cx="420802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Average Customer Visits by Day</a:t>
            </a:r>
            <a:endParaRPr lang="en-US" sz="1800" dirty="0"/>
          </a:p>
        </p:txBody>
      </p:sp>
      <p:sp>
        <p:nvSpPr>
          <p:cNvPr id="21" name="Text 3"/>
          <p:cNvSpPr/>
          <p:nvPr/>
        </p:nvSpPr>
        <p:spPr>
          <a:xfrm>
            <a:off x="4516934" y="6134100"/>
            <a:ext cx="533817" cy="190500"/>
          </a:xfrm>
          <a:prstGeom prst="rect">
            <a:avLst/>
          </a:prstGeom>
          <a:noFill/>
          <a:ln/>
        </p:spPr>
        <p:txBody>
          <a:bodyPr vert="horz" wrap="square" lIns="0" tIns="0" rIns="0" bIns="0" rtlCol="0" anchor="t"/>
          <a:lstStyle/>
          <a:p>
            <a:pPr marL="0" indent="0">
              <a:lnSpc>
                <a:spcPts val="1500"/>
              </a:lnSpc>
              <a:buNone/>
            </a:pPr>
            <a:endParaRPr lang="en-US" sz="1050" dirty="0"/>
          </a:p>
        </p:txBody>
      </p:sp>
      <p:sp>
        <p:nvSpPr>
          <p:cNvPr id="22" name="Text 4"/>
          <p:cNvSpPr/>
          <p:nvPr/>
        </p:nvSpPr>
        <p:spPr>
          <a:xfrm>
            <a:off x="9234636" y="1047750"/>
            <a:ext cx="1626096"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Holiday Impact</a:t>
            </a:r>
            <a:endParaRPr lang="en-US" sz="1500" dirty="0"/>
          </a:p>
        </p:txBody>
      </p:sp>
      <p:sp>
        <p:nvSpPr>
          <p:cNvPr id="23" name="Text 5"/>
          <p:cNvSpPr/>
          <p:nvPr/>
        </p:nvSpPr>
        <p:spPr>
          <a:xfrm>
            <a:off x="9607153" y="1571625"/>
            <a:ext cx="1028700" cy="857250"/>
          </a:xfrm>
          <a:prstGeom prst="rect">
            <a:avLst/>
          </a:prstGeom>
          <a:noFill/>
          <a:ln/>
        </p:spPr>
        <p:txBody>
          <a:bodyPr vert="horz" wrap="square" lIns="0" tIns="0" rIns="0" bIns="0" rtlCol="0" anchor="t"/>
          <a:lstStyle/>
          <a:p>
            <a:pPr marL="0" indent="0">
              <a:lnSpc>
                <a:spcPts val="3600"/>
              </a:lnSpc>
              <a:buNone/>
            </a:pPr>
            <a:r>
              <a:rPr lang="en-US" sz="2400" b="1" dirty="0">
                <a:solidFill>
                  <a:srgbClr val="2A6B74"/>
                </a:solidFill>
                <a:latin typeface="Arial" pitchFamily="34" charset="0"/>
                <a:ea typeface="Arial" pitchFamily="34" charset="-122"/>
                <a:cs typeface="Arial" pitchFamily="34" charset="-120"/>
              </a:rPr>
              <a:t>40%</a:t>
            </a:r>
            <a:endParaRPr lang="en-US" sz="2400" dirty="0"/>
          </a:p>
        </p:txBody>
      </p:sp>
      <p:sp>
        <p:nvSpPr>
          <p:cNvPr id="24" name="Text 6"/>
          <p:cNvSpPr/>
          <p:nvPr/>
        </p:nvSpPr>
        <p:spPr>
          <a:xfrm>
            <a:off x="8280350" y="2686050"/>
            <a:ext cx="3263801" cy="533400"/>
          </a:xfrm>
          <a:prstGeom prst="rect">
            <a:avLst/>
          </a:prstGeom>
          <a:noFill/>
          <a:ln/>
        </p:spPr>
        <p:txBody>
          <a:bodyPr vert="horz" wrap="square" lIns="0" tIns="0" rIns="0" bIns="0" rtlCol="0" anchor="t"/>
          <a:lstStyle/>
          <a:p>
            <a:pPr marL="0" indent="0" algn="ctr">
              <a:lnSpc>
                <a:spcPts val="2100"/>
              </a:lnSpc>
              <a:buNone/>
            </a:pPr>
            <a:r>
              <a:rPr lang="en-US" sz="1350" dirty="0">
                <a:solidFill>
                  <a:srgbClr val="333333"/>
                </a:solidFill>
                <a:latin typeface="Arial" pitchFamily="34" charset="0"/>
                <a:ea typeface="Arial" pitchFamily="34" charset="-122"/>
                <a:cs typeface="Arial" pitchFamily="34" charset="-120"/>
              </a:rPr>
              <a:t>Holiday periods see a </a:t>
            </a:r>
            <a:r>
              <a:rPr lang="en-US" sz="1350" b="1" dirty="0">
                <a:solidFill>
                  <a:srgbClr val="DC2626"/>
                </a:solidFill>
                <a:latin typeface="Arial" pitchFamily="34" charset="0"/>
                <a:ea typeface="Arial" pitchFamily="34" charset="-122"/>
                <a:cs typeface="Arial" pitchFamily="34" charset="-120"/>
              </a:rPr>
              <a:t>40% reduction</a:t>
            </a:r>
            <a:r>
              <a:rPr lang="en-US" sz="1350" dirty="0">
                <a:solidFill>
                  <a:srgbClr val="333333"/>
                </a:solidFill>
                <a:latin typeface="Arial" pitchFamily="34" charset="0"/>
                <a:ea typeface="Arial" pitchFamily="34" charset="-122"/>
                <a:cs typeface="Arial" pitchFamily="34" charset="-120"/>
              </a:rPr>
              <a:t> in customer visits</a:t>
            </a:r>
            <a:endParaRPr lang="en-US" sz="1350" dirty="0"/>
          </a:p>
        </p:txBody>
      </p:sp>
      <p:sp>
        <p:nvSpPr>
          <p:cNvPr id="25" name="Text 7"/>
          <p:cNvSpPr/>
          <p:nvPr/>
        </p:nvSpPr>
        <p:spPr>
          <a:xfrm>
            <a:off x="8566100" y="3771900"/>
            <a:ext cx="135927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Key Insights</a:t>
            </a:r>
            <a:endParaRPr lang="en-US" sz="1500" dirty="0"/>
          </a:p>
        </p:txBody>
      </p:sp>
      <p:sp>
        <p:nvSpPr>
          <p:cNvPr id="26" name="Text 8"/>
          <p:cNvSpPr/>
          <p:nvPr/>
        </p:nvSpPr>
        <p:spPr>
          <a:xfrm>
            <a:off x="8508950" y="4171950"/>
            <a:ext cx="325969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Weekday visits average </a:t>
            </a:r>
            <a:r>
              <a:rPr lang="en-US" sz="1200" b="1" dirty="0">
                <a:solidFill>
                  <a:srgbClr val="333333"/>
                </a:solidFill>
                <a:latin typeface="Arial" pitchFamily="34" charset="0"/>
                <a:ea typeface="Arial" pitchFamily="34" charset="-122"/>
                <a:cs typeface="Arial" pitchFamily="34" charset="-120"/>
              </a:rPr>
              <a:t>184 customers</a:t>
            </a:r>
            <a:endParaRPr lang="en-US" sz="1200" dirty="0"/>
          </a:p>
        </p:txBody>
      </p:sp>
      <p:sp>
        <p:nvSpPr>
          <p:cNvPr id="27" name="Text 9"/>
          <p:cNvSpPr/>
          <p:nvPr/>
        </p:nvSpPr>
        <p:spPr>
          <a:xfrm>
            <a:off x="8508950" y="4514850"/>
            <a:ext cx="3269873"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Weekend visits average </a:t>
            </a:r>
            <a:r>
              <a:rPr lang="en-US" sz="1200" b="1" dirty="0">
                <a:solidFill>
                  <a:srgbClr val="333333"/>
                </a:solidFill>
                <a:latin typeface="Arial" pitchFamily="34" charset="0"/>
                <a:ea typeface="Arial" pitchFamily="34" charset="-122"/>
                <a:cs typeface="Arial" pitchFamily="34" charset="-120"/>
              </a:rPr>
              <a:t>183 customers</a:t>
            </a:r>
            <a:endParaRPr lang="en-US" sz="1200" dirty="0"/>
          </a:p>
        </p:txBody>
      </p:sp>
      <p:sp>
        <p:nvSpPr>
          <p:cNvPr id="28" name="Text 10"/>
          <p:cNvSpPr/>
          <p:nvPr/>
        </p:nvSpPr>
        <p:spPr>
          <a:xfrm>
            <a:off x="8508950" y="4857750"/>
            <a:ext cx="301894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Holiday visits drop to </a:t>
            </a:r>
            <a:r>
              <a:rPr lang="en-US" sz="1200" b="1" dirty="0">
                <a:solidFill>
                  <a:srgbClr val="333333"/>
                </a:solidFill>
                <a:latin typeface="Arial" pitchFamily="34" charset="0"/>
                <a:ea typeface="Arial" pitchFamily="34" charset="-122"/>
                <a:cs typeface="Arial" pitchFamily="34" charset="-120"/>
              </a:rPr>
              <a:t>110 customers</a:t>
            </a:r>
            <a:endParaRPr lang="en-US" sz="1200" dirty="0"/>
          </a:p>
        </p:txBody>
      </p:sp>
      <p:sp>
        <p:nvSpPr>
          <p:cNvPr id="29" name="Text 11"/>
          <p:cNvSpPr/>
          <p:nvPr/>
        </p:nvSpPr>
        <p:spPr>
          <a:xfrm>
            <a:off x="8508950" y="5200650"/>
            <a:ext cx="303520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333333"/>
                </a:solidFill>
                <a:latin typeface="Arial" pitchFamily="34" charset="0"/>
                <a:ea typeface="Arial" pitchFamily="34" charset="-122"/>
                <a:cs typeface="Arial" pitchFamily="34" charset="-120"/>
              </a:rPr>
              <a:t>Holidays significantly alter typical daily rhythms</a:t>
            </a:r>
            <a:endParaRPr lang="en-US" sz="1200" dirty="0"/>
          </a:p>
        </p:txBody>
      </p:sp>
      <p:sp>
        <p:nvSpPr>
          <p:cNvPr id="30" name="Text 12"/>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endParaRPr lang="en-US" sz="1050" dirty="0"/>
          </a:p>
        </p:txBody>
      </p:sp>
      <p:graphicFrame>
        <p:nvGraphicFramePr>
          <p:cNvPr id="31" name="Chart 30">
            <a:extLst>
              <a:ext uri="{FF2B5EF4-FFF2-40B4-BE49-F238E27FC236}">
                <a16:creationId xmlns:a16="http://schemas.microsoft.com/office/drawing/2014/main" id="{B92C9C80-944B-8FDF-53CF-56E62957C58F}"/>
              </a:ext>
            </a:extLst>
          </p:cNvPr>
          <p:cNvGraphicFramePr>
            <a:graphicFrameLocks/>
          </p:cNvGraphicFramePr>
          <p:nvPr>
            <p:extLst>
              <p:ext uri="{D42A27DB-BD31-4B8C-83A1-F6EECF244321}">
                <p14:modId xmlns:p14="http://schemas.microsoft.com/office/powerpoint/2010/main" val="1452047165"/>
              </p:ext>
            </p:extLst>
          </p:nvPr>
        </p:nvGraphicFramePr>
        <p:xfrm>
          <a:off x="2200200" y="2543174"/>
          <a:ext cx="5057850" cy="3286126"/>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117652" y="0"/>
            <a:ext cx="5956697"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6537871" cy="5695950"/>
          </a:xfrm>
          <a:prstGeom prst="rect">
            <a:avLst/>
          </a:prstGeom>
        </p:spPr>
      </p:pic>
      <p:pic>
        <p:nvPicPr>
          <p:cNvPr id="6" name="Image 4" descr="preencoded.png"/>
          <p:cNvPicPr>
            <a:picLocks noChangeAspect="1"/>
          </p:cNvPicPr>
          <p:nvPr/>
        </p:nvPicPr>
        <p:blipFill>
          <a:blip r:embed="rId6"/>
          <a:stretch>
            <a:fillRect/>
          </a:stretch>
        </p:blipFill>
        <p:spPr>
          <a:xfrm>
            <a:off x="7452271" y="857250"/>
            <a:ext cx="4282380" cy="5695950"/>
          </a:xfrm>
          <a:prstGeom prst="rect">
            <a:avLst/>
          </a:prstGeom>
        </p:spPr>
      </p:pic>
      <p:pic>
        <p:nvPicPr>
          <p:cNvPr id="7" name="Image 5" descr="preencoded.png"/>
          <p:cNvPicPr>
            <a:picLocks noChangeAspect="1"/>
          </p:cNvPicPr>
          <p:nvPr/>
        </p:nvPicPr>
        <p:blipFill>
          <a:blip r:embed="rId7"/>
          <a:stretch>
            <a:fillRect/>
          </a:stretch>
        </p:blipFill>
        <p:spPr>
          <a:xfrm>
            <a:off x="7680871" y="1104900"/>
            <a:ext cx="171450" cy="228600"/>
          </a:xfrm>
          <a:prstGeom prst="rect">
            <a:avLst/>
          </a:prstGeom>
        </p:spPr>
      </p:pic>
      <p:pic>
        <p:nvPicPr>
          <p:cNvPr id="8" name="Image 6" descr="preencoded.png"/>
          <p:cNvPicPr>
            <a:picLocks noChangeAspect="1"/>
          </p:cNvPicPr>
          <p:nvPr/>
        </p:nvPicPr>
        <p:blipFill>
          <a:blip r:embed="rId8"/>
          <a:stretch>
            <a:fillRect/>
          </a:stretch>
        </p:blipFill>
        <p:spPr>
          <a:xfrm>
            <a:off x="7680871" y="1543050"/>
            <a:ext cx="3825180" cy="990600"/>
          </a:xfrm>
          <a:prstGeom prst="rect">
            <a:avLst/>
          </a:prstGeom>
        </p:spPr>
      </p:pic>
      <p:pic>
        <p:nvPicPr>
          <p:cNvPr id="9" name="Image 7" descr="preencoded.png"/>
          <p:cNvPicPr>
            <a:picLocks noChangeAspect="1"/>
          </p:cNvPicPr>
          <p:nvPr/>
        </p:nvPicPr>
        <p:blipFill>
          <a:blip r:embed="rId9"/>
          <a:stretch>
            <a:fillRect/>
          </a:stretch>
        </p:blipFill>
        <p:spPr>
          <a:xfrm>
            <a:off x="7833271" y="1714500"/>
            <a:ext cx="152400" cy="152400"/>
          </a:xfrm>
          <a:prstGeom prst="rect">
            <a:avLst/>
          </a:prstGeom>
        </p:spPr>
      </p:pic>
      <p:pic>
        <p:nvPicPr>
          <p:cNvPr id="10" name="Image 8" descr="preencoded.png"/>
          <p:cNvPicPr>
            <a:picLocks noChangeAspect="1"/>
          </p:cNvPicPr>
          <p:nvPr/>
        </p:nvPicPr>
        <p:blipFill>
          <a:blip r:embed="rId10"/>
          <a:stretch>
            <a:fillRect/>
          </a:stretch>
        </p:blipFill>
        <p:spPr>
          <a:xfrm>
            <a:off x="7680871" y="2686050"/>
            <a:ext cx="3825180" cy="1219200"/>
          </a:xfrm>
          <a:prstGeom prst="rect">
            <a:avLst/>
          </a:prstGeom>
        </p:spPr>
      </p:pic>
      <p:pic>
        <p:nvPicPr>
          <p:cNvPr id="11" name="Image 9" descr="preencoded.png"/>
          <p:cNvPicPr>
            <a:picLocks noChangeAspect="1"/>
          </p:cNvPicPr>
          <p:nvPr/>
        </p:nvPicPr>
        <p:blipFill>
          <a:blip r:embed="rId11"/>
          <a:stretch>
            <a:fillRect/>
          </a:stretch>
        </p:blipFill>
        <p:spPr>
          <a:xfrm>
            <a:off x="7833271" y="2857500"/>
            <a:ext cx="152400" cy="152400"/>
          </a:xfrm>
          <a:prstGeom prst="rect">
            <a:avLst/>
          </a:prstGeom>
        </p:spPr>
      </p:pic>
      <p:pic>
        <p:nvPicPr>
          <p:cNvPr id="12" name="Image 10" descr="preencoded.png"/>
          <p:cNvPicPr>
            <a:picLocks noChangeAspect="1"/>
          </p:cNvPicPr>
          <p:nvPr/>
        </p:nvPicPr>
        <p:blipFill>
          <a:blip r:embed="rId10"/>
          <a:stretch>
            <a:fillRect/>
          </a:stretch>
        </p:blipFill>
        <p:spPr>
          <a:xfrm>
            <a:off x="7680871" y="4057650"/>
            <a:ext cx="3825180" cy="1219200"/>
          </a:xfrm>
          <a:prstGeom prst="rect">
            <a:avLst/>
          </a:prstGeom>
        </p:spPr>
      </p:pic>
      <p:pic>
        <p:nvPicPr>
          <p:cNvPr id="13" name="Image 11" descr="preencoded.png"/>
          <p:cNvPicPr>
            <a:picLocks noChangeAspect="1"/>
          </p:cNvPicPr>
          <p:nvPr/>
        </p:nvPicPr>
        <p:blipFill>
          <a:blip r:embed="rId12"/>
          <a:stretch>
            <a:fillRect/>
          </a:stretch>
        </p:blipFill>
        <p:spPr>
          <a:xfrm>
            <a:off x="7833271" y="4229100"/>
            <a:ext cx="123825" cy="152400"/>
          </a:xfrm>
          <a:prstGeom prst="rect">
            <a:avLst/>
          </a:prstGeom>
        </p:spPr>
      </p:pic>
      <p:sp>
        <p:nvSpPr>
          <p:cNvPr id="14" name="Text 0"/>
          <p:cNvSpPr/>
          <p:nvPr/>
        </p:nvSpPr>
        <p:spPr>
          <a:xfrm>
            <a:off x="3403402" y="0"/>
            <a:ext cx="7148036"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Weather's Impact on Customer Traffic</a:t>
            </a:r>
            <a:endParaRPr lang="en-US" sz="2250" dirty="0"/>
          </a:p>
        </p:txBody>
      </p:sp>
      <p:sp>
        <p:nvSpPr>
          <p:cNvPr id="15" name="Text 1"/>
          <p:cNvSpPr/>
          <p:nvPr/>
        </p:nvSpPr>
        <p:spPr>
          <a:xfrm>
            <a:off x="77733" y="1085850"/>
            <a:ext cx="7296805" cy="304800"/>
          </a:xfrm>
          <a:prstGeom prst="rect">
            <a:avLst/>
          </a:prstGeom>
          <a:noFill/>
          <a:ln/>
        </p:spPr>
        <p:txBody>
          <a:bodyPr vert="horz" wrap="square" lIns="0" tIns="0" rIns="0" bIns="0" rtlCol="0" anchor="t"/>
          <a:lstStyle/>
          <a:p>
            <a:pPr marL="0" indent="0" algn="ctr">
              <a:lnSpc>
                <a:spcPts val="2400"/>
              </a:lnSpc>
              <a:buNone/>
            </a:pPr>
            <a:r>
              <a:rPr lang="en-US" sz="1800" b="1" dirty="0">
                <a:solidFill>
                  <a:srgbClr val="1F2937"/>
                </a:solidFill>
                <a:latin typeface="Arial" pitchFamily="34" charset="0"/>
                <a:ea typeface="Arial" pitchFamily="34" charset="-122"/>
                <a:cs typeface="Arial" pitchFamily="34" charset="-120"/>
              </a:rPr>
              <a:t>Average Customer Visits by Weather Condition</a:t>
            </a:r>
            <a:endParaRPr lang="en-US" sz="1800" dirty="0"/>
          </a:p>
        </p:txBody>
      </p:sp>
      <p:sp>
        <p:nvSpPr>
          <p:cNvPr id="16" name="Text 2"/>
          <p:cNvSpPr/>
          <p:nvPr/>
        </p:nvSpPr>
        <p:spPr>
          <a:xfrm>
            <a:off x="7928521" y="1085850"/>
            <a:ext cx="38251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 Key Insights</a:t>
            </a:r>
            <a:endParaRPr lang="en-US" sz="1800" dirty="0"/>
          </a:p>
        </p:txBody>
      </p:sp>
      <p:sp>
        <p:nvSpPr>
          <p:cNvPr id="17" name="Text 3"/>
          <p:cNvSpPr/>
          <p:nvPr/>
        </p:nvSpPr>
        <p:spPr>
          <a:xfrm>
            <a:off x="8061871" y="1657350"/>
            <a:ext cx="2352258"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Arial" pitchFamily="34" charset="0"/>
                <a:ea typeface="Arial" pitchFamily="34" charset="-122"/>
                <a:cs typeface="Arial" pitchFamily="34" charset="-120"/>
              </a:rPr>
              <a:t>Clear Weather Advantage</a:t>
            </a:r>
            <a:endParaRPr lang="en-US" sz="1350" dirty="0"/>
          </a:p>
        </p:txBody>
      </p:sp>
      <p:sp>
        <p:nvSpPr>
          <p:cNvPr id="18" name="Text 4"/>
          <p:cNvSpPr/>
          <p:nvPr/>
        </p:nvSpPr>
        <p:spPr>
          <a:xfrm>
            <a:off x="7833271" y="1962150"/>
            <a:ext cx="3520380" cy="4572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Clear weather conditions (Weather 1) yield the highest average visits at </a:t>
            </a:r>
            <a:r>
              <a:rPr lang="en-US" sz="1200" b="1" dirty="0">
                <a:solidFill>
                  <a:srgbClr val="374151"/>
                </a:solidFill>
                <a:latin typeface="Arial" pitchFamily="34" charset="0"/>
                <a:ea typeface="Arial" pitchFamily="34" charset="-122"/>
                <a:cs typeface="Arial" pitchFamily="34" charset="-120"/>
              </a:rPr>
              <a:t>204.86</a:t>
            </a:r>
            <a:r>
              <a:rPr lang="en-US" sz="1200" dirty="0">
                <a:solidFill>
                  <a:srgbClr val="374151"/>
                </a:solidFill>
                <a:latin typeface="Arial" pitchFamily="34" charset="0"/>
                <a:ea typeface="Arial" pitchFamily="34" charset="-122"/>
                <a:cs typeface="Arial" pitchFamily="34" charset="-120"/>
              </a:rPr>
              <a:t>.</a:t>
            </a:r>
            <a:endParaRPr lang="en-US" sz="1200" dirty="0"/>
          </a:p>
        </p:txBody>
      </p:sp>
      <p:sp>
        <p:nvSpPr>
          <p:cNvPr id="19" name="Text 5"/>
          <p:cNvSpPr/>
          <p:nvPr/>
        </p:nvSpPr>
        <p:spPr>
          <a:xfrm>
            <a:off x="8061871" y="2800350"/>
            <a:ext cx="2157591"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Arial" pitchFamily="34" charset="0"/>
                <a:ea typeface="Arial" pitchFamily="34" charset="-122"/>
                <a:cs typeface="Arial" pitchFamily="34" charset="-120"/>
              </a:rPr>
              <a:t>Severe Weather Impact</a:t>
            </a:r>
            <a:endParaRPr lang="en-US" sz="1350" dirty="0"/>
          </a:p>
        </p:txBody>
      </p:sp>
      <p:sp>
        <p:nvSpPr>
          <p:cNvPr id="20" name="Text 6"/>
          <p:cNvSpPr/>
          <p:nvPr/>
        </p:nvSpPr>
        <p:spPr>
          <a:xfrm>
            <a:off x="7833271" y="3105150"/>
            <a:ext cx="352038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Heavy rain/snow (Weather 4) results in the lowest average visits at </a:t>
            </a:r>
            <a:r>
              <a:rPr lang="en-US" sz="1200" b="1" dirty="0">
                <a:solidFill>
                  <a:srgbClr val="374151"/>
                </a:solidFill>
                <a:latin typeface="Arial" pitchFamily="34" charset="0"/>
                <a:ea typeface="Arial" pitchFamily="34" charset="-122"/>
                <a:cs typeface="Arial" pitchFamily="34" charset="-120"/>
              </a:rPr>
              <a:t>43.00</a:t>
            </a:r>
            <a:r>
              <a:rPr lang="en-US" sz="1200" dirty="0">
                <a:solidFill>
                  <a:srgbClr val="374151"/>
                </a:solidFill>
                <a:latin typeface="Arial" pitchFamily="34" charset="0"/>
                <a:ea typeface="Arial" pitchFamily="34" charset="-122"/>
                <a:cs typeface="Arial" pitchFamily="34" charset="-120"/>
              </a:rPr>
              <a:t>, a </a:t>
            </a:r>
            <a:r>
              <a:rPr lang="en-US" sz="1200" b="1" dirty="0">
                <a:solidFill>
                  <a:srgbClr val="374151"/>
                </a:solidFill>
                <a:latin typeface="Arial" pitchFamily="34" charset="0"/>
                <a:ea typeface="Arial" pitchFamily="34" charset="-122"/>
                <a:cs typeface="Arial" pitchFamily="34" charset="-120"/>
              </a:rPr>
              <a:t>79%</a:t>
            </a:r>
            <a:r>
              <a:rPr lang="en-US" sz="1200" dirty="0">
                <a:solidFill>
                  <a:srgbClr val="374151"/>
                </a:solidFill>
                <a:latin typeface="Arial" pitchFamily="34" charset="0"/>
                <a:ea typeface="Arial" pitchFamily="34" charset="-122"/>
                <a:cs typeface="Arial" pitchFamily="34" charset="-120"/>
              </a:rPr>
              <a:t> drop from clear conditions.</a:t>
            </a:r>
            <a:endParaRPr lang="en-US" sz="1200" dirty="0"/>
          </a:p>
        </p:txBody>
      </p:sp>
      <p:sp>
        <p:nvSpPr>
          <p:cNvPr id="21" name="Text 7"/>
          <p:cNvSpPr/>
          <p:nvPr/>
        </p:nvSpPr>
        <p:spPr>
          <a:xfrm>
            <a:off x="8033296" y="4171950"/>
            <a:ext cx="1692533"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Arial" pitchFamily="34" charset="0"/>
                <a:ea typeface="Arial" pitchFamily="34" charset="-122"/>
                <a:cs typeface="Arial" pitchFamily="34" charset="-120"/>
              </a:rPr>
              <a:t>Consistent Pattern</a:t>
            </a:r>
            <a:endParaRPr lang="en-US" sz="1350" dirty="0"/>
          </a:p>
        </p:txBody>
      </p:sp>
      <p:sp>
        <p:nvSpPr>
          <p:cNvPr id="22" name="Text 8"/>
          <p:cNvSpPr/>
          <p:nvPr/>
        </p:nvSpPr>
        <p:spPr>
          <a:xfrm>
            <a:off x="7833271" y="4476750"/>
            <a:ext cx="352038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As weather deteriorates from clear to heavy precipitation, visits decrease predictably, showing a strong correlation.</a:t>
            </a:r>
            <a:endParaRPr lang="en-US" sz="1200" dirty="0"/>
          </a:p>
        </p:txBody>
      </p:sp>
      <p:sp>
        <p:nvSpPr>
          <p:cNvPr id="23" name="Text 9"/>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Report Date: 2025-10-22</a:t>
            </a:r>
            <a:endParaRPr lang="en-US" sz="1050" dirty="0"/>
          </a:p>
        </p:txBody>
      </p:sp>
      <p:graphicFrame>
        <p:nvGraphicFramePr>
          <p:cNvPr id="24" name="Chart 23">
            <a:extLst>
              <a:ext uri="{FF2B5EF4-FFF2-40B4-BE49-F238E27FC236}">
                <a16:creationId xmlns:a16="http://schemas.microsoft.com/office/drawing/2014/main" id="{BCC3694C-A1A4-EC36-7D90-6A0D2F322A6A}"/>
              </a:ext>
            </a:extLst>
          </p:cNvPr>
          <p:cNvGraphicFramePr>
            <a:graphicFrameLocks/>
          </p:cNvGraphicFramePr>
          <p:nvPr>
            <p:extLst>
              <p:ext uri="{D42A27DB-BD31-4B8C-83A1-F6EECF244321}">
                <p14:modId xmlns:p14="http://schemas.microsoft.com/office/powerpoint/2010/main" val="1794658039"/>
              </p:ext>
            </p:extLst>
          </p:nvPr>
        </p:nvGraphicFramePr>
        <p:xfrm>
          <a:off x="651421" y="1847849"/>
          <a:ext cx="6123861" cy="3584121"/>
        </p:xfrm>
        <a:graphic>
          <a:graphicData uri="http://schemas.openxmlformats.org/drawingml/2006/chart">
            <c:chart xmlns:c="http://schemas.openxmlformats.org/drawingml/2006/chart" xmlns:r="http://schemas.openxmlformats.org/officeDocument/2006/relationships" r:id="rId13"/>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344019" y="0"/>
            <a:ext cx="5503813" cy="628650"/>
          </a:xfrm>
          <a:prstGeom prst="rect">
            <a:avLst/>
          </a:prstGeom>
        </p:spPr>
      </p:pic>
      <p:pic>
        <p:nvPicPr>
          <p:cNvPr id="4" name="Image 2" descr="preencoded.png"/>
          <p:cNvPicPr>
            <a:picLocks noChangeAspect="1"/>
          </p:cNvPicPr>
          <p:nvPr/>
        </p:nvPicPr>
        <p:blipFill>
          <a:blip r:embed="rId5"/>
          <a:stretch>
            <a:fillRect/>
          </a:stretch>
        </p:blipFill>
        <p:spPr>
          <a:xfrm>
            <a:off x="457200" y="857250"/>
            <a:ext cx="6537871" cy="5695950"/>
          </a:xfrm>
          <a:prstGeom prst="rect">
            <a:avLst/>
          </a:prstGeom>
        </p:spPr>
      </p:pic>
      <p:pic>
        <p:nvPicPr>
          <p:cNvPr id="5" name="Image 3" descr="preencoded.png"/>
          <p:cNvPicPr>
            <a:picLocks noChangeAspect="1"/>
          </p:cNvPicPr>
          <p:nvPr/>
        </p:nvPicPr>
        <p:blipFill>
          <a:blip r:embed="rId6"/>
          <a:stretch>
            <a:fillRect/>
          </a:stretch>
        </p:blipFill>
        <p:spPr>
          <a:xfrm>
            <a:off x="685800" y="1123950"/>
            <a:ext cx="142875" cy="228600"/>
          </a:xfrm>
          <a:prstGeom prst="rect">
            <a:avLst/>
          </a:prstGeom>
        </p:spPr>
      </p:pic>
      <p:pic>
        <p:nvPicPr>
          <p:cNvPr id="8" name="Image 6" descr="preencoded.png"/>
          <p:cNvPicPr>
            <a:picLocks noChangeAspect="1"/>
          </p:cNvPicPr>
          <p:nvPr/>
        </p:nvPicPr>
        <p:blipFill>
          <a:blip r:embed="rId7"/>
          <a:stretch>
            <a:fillRect/>
          </a:stretch>
        </p:blipFill>
        <p:spPr>
          <a:xfrm>
            <a:off x="7452271" y="857250"/>
            <a:ext cx="4282380" cy="5695950"/>
          </a:xfrm>
          <a:prstGeom prst="rect">
            <a:avLst/>
          </a:prstGeom>
        </p:spPr>
      </p:pic>
      <p:pic>
        <p:nvPicPr>
          <p:cNvPr id="9" name="Image 7" descr="preencoded.png"/>
          <p:cNvPicPr>
            <a:picLocks noChangeAspect="1"/>
          </p:cNvPicPr>
          <p:nvPr/>
        </p:nvPicPr>
        <p:blipFill>
          <a:blip r:embed="rId8"/>
          <a:stretch>
            <a:fillRect/>
          </a:stretch>
        </p:blipFill>
        <p:spPr>
          <a:xfrm>
            <a:off x="7680871" y="1085850"/>
            <a:ext cx="476250" cy="476250"/>
          </a:xfrm>
          <a:prstGeom prst="rect">
            <a:avLst/>
          </a:prstGeom>
        </p:spPr>
      </p:pic>
      <p:pic>
        <p:nvPicPr>
          <p:cNvPr id="10" name="Image 8" descr="preencoded.png"/>
          <p:cNvPicPr>
            <a:picLocks noChangeAspect="1"/>
          </p:cNvPicPr>
          <p:nvPr/>
        </p:nvPicPr>
        <p:blipFill>
          <a:blip r:embed="rId9"/>
          <a:stretch>
            <a:fillRect/>
          </a:stretch>
        </p:blipFill>
        <p:spPr>
          <a:xfrm>
            <a:off x="7847558" y="1190625"/>
            <a:ext cx="142875" cy="266700"/>
          </a:xfrm>
          <a:prstGeom prst="rect">
            <a:avLst/>
          </a:prstGeom>
        </p:spPr>
      </p:pic>
      <p:pic>
        <p:nvPicPr>
          <p:cNvPr id="11" name="Image 9" descr="preencoded.png"/>
          <p:cNvPicPr>
            <a:picLocks noChangeAspect="1"/>
          </p:cNvPicPr>
          <p:nvPr/>
        </p:nvPicPr>
        <p:blipFill>
          <a:blip r:embed="rId10"/>
          <a:stretch>
            <a:fillRect/>
          </a:stretch>
        </p:blipFill>
        <p:spPr>
          <a:xfrm>
            <a:off x="7680871" y="1714500"/>
            <a:ext cx="3825180" cy="723900"/>
          </a:xfrm>
          <a:prstGeom prst="rect">
            <a:avLst/>
          </a:prstGeom>
        </p:spPr>
      </p:pic>
      <p:pic>
        <p:nvPicPr>
          <p:cNvPr id="12" name="Image 10" descr="preencoded.png"/>
          <p:cNvPicPr>
            <a:picLocks noChangeAspect="1"/>
          </p:cNvPicPr>
          <p:nvPr/>
        </p:nvPicPr>
        <p:blipFill>
          <a:blip r:embed="rId11"/>
          <a:stretch>
            <a:fillRect/>
          </a:stretch>
        </p:blipFill>
        <p:spPr>
          <a:xfrm>
            <a:off x="7823746" y="1847850"/>
            <a:ext cx="171450" cy="152400"/>
          </a:xfrm>
          <a:prstGeom prst="rect">
            <a:avLst/>
          </a:prstGeom>
        </p:spPr>
      </p:pic>
      <p:pic>
        <p:nvPicPr>
          <p:cNvPr id="13" name="Image 11" descr="preencoded.png"/>
          <p:cNvPicPr>
            <a:picLocks noChangeAspect="1"/>
          </p:cNvPicPr>
          <p:nvPr/>
        </p:nvPicPr>
        <p:blipFill>
          <a:blip r:embed="rId12"/>
          <a:stretch>
            <a:fillRect/>
          </a:stretch>
        </p:blipFill>
        <p:spPr>
          <a:xfrm>
            <a:off x="7680871" y="2590800"/>
            <a:ext cx="3825180" cy="723900"/>
          </a:xfrm>
          <a:prstGeom prst="rect">
            <a:avLst/>
          </a:prstGeom>
        </p:spPr>
      </p:pic>
      <p:pic>
        <p:nvPicPr>
          <p:cNvPr id="14" name="Image 12" descr="preencoded.png"/>
          <p:cNvPicPr>
            <a:picLocks noChangeAspect="1"/>
          </p:cNvPicPr>
          <p:nvPr/>
        </p:nvPicPr>
        <p:blipFill>
          <a:blip r:embed="rId13"/>
          <a:stretch>
            <a:fillRect/>
          </a:stretch>
        </p:blipFill>
        <p:spPr>
          <a:xfrm>
            <a:off x="7823746" y="2724150"/>
            <a:ext cx="171450" cy="152400"/>
          </a:xfrm>
          <a:prstGeom prst="rect">
            <a:avLst/>
          </a:prstGeom>
        </p:spPr>
      </p:pic>
      <p:pic>
        <p:nvPicPr>
          <p:cNvPr id="15" name="Image 13" descr="preencoded.png"/>
          <p:cNvPicPr>
            <a:picLocks noChangeAspect="1"/>
          </p:cNvPicPr>
          <p:nvPr/>
        </p:nvPicPr>
        <p:blipFill>
          <a:blip r:embed="rId12"/>
          <a:stretch>
            <a:fillRect/>
          </a:stretch>
        </p:blipFill>
        <p:spPr>
          <a:xfrm>
            <a:off x="7680871" y="3467100"/>
            <a:ext cx="3825180" cy="723900"/>
          </a:xfrm>
          <a:prstGeom prst="rect">
            <a:avLst/>
          </a:prstGeom>
        </p:spPr>
      </p:pic>
      <p:pic>
        <p:nvPicPr>
          <p:cNvPr id="16" name="Image 14" descr="preencoded.png"/>
          <p:cNvPicPr>
            <a:picLocks noChangeAspect="1"/>
          </p:cNvPicPr>
          <p:nvPr/>
        </p:nvPicPr>
        <p:blipFill>
          <a:blip r:embed="rId14"/>
          <a:stretch>
            <a:fillRect/>
          </a:stretch>
        </p:blipFill>
        <p:spPr>
          <a:xfrm>
            <a:off x="7823746" y="3600450"/>
            <a:ext cx="152400" cy="152400"/>
          </a:xfrm>
          <a:prstGeom prst="rect">
            <a:avLst/>
          </a:prstGeom>
        </p:spPr>
      </p:pic>
      <p:pic>
        <p:nvPicPr>
          <p:cNvPr id="17" name="Image 15" descr="preencoded.png"/>
          <p:cNvPicPr>
            <a:picLocks noChangeAspect="1"/>
          </p:cNvPicPr>
          <p:nvPr/>
        </p:nvPicPr>
        <p:blipFill>
          <a:blip r:embed="rId12"/>
          <a:stretch>
            <a:fillRect/>
          </a:stretch>
        </p:blipFill>
        <p:spPr>
          <a:xfrm>
            <a:off x="7680871" y="4343400"/>
            <a:ext cx="3825180" cy="723900"/>
          </a:xfrm>
          <a:prstGeom prst="rect">
            <a:avLst/>
          </a:prstGeom>
        </p:spPr>
      </p:pic>
      <p:pic>
        <p:nvPicPr>
          <p:cNvPr id="18" name="Image 16" descr="preencoded.png"/>
          <p:cNvPicPr>
            <a:picLocks noChangeAspect="1"/>
          </p:cNvPicPr>
          <p:nvPr/>
        </p:nvPicPr>
        <p:blipFill>
          <a:blip r:embed="rId15"/>
          <a:stretch>
            <a:fillRect/>
          </a:stretch>
        </p:blipFill>
        <p:spPr>
          <a:xfrm>
            <a:off x="7823746" y="4476750"/>
            <a:ext cx="190500" cy="152400"/>
          </a:xfrm>
          <a:prstGeom prst="rect">
            <a:avLst/>
          </a:prstGeom>
        </p:spPr>
      </p:pic>
      <p:sp>
        <p:nvSpPr>
          <p:cNvPr id="21" name="Text 0"/>
          <p:cNvSpPr/>
          <p:nvPr/>
        </p:nvSpPr>
        <p:spPr>
          <a:xfrm>
            <a:off x="3629769" y="0"/>
            <a:ext cx="6604575"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Temperature &amp; Customer Behavior</a:t>
            </a:r>
            <a:endParaRPr lang="en-US" sz="2250" dirty="0"/>
          </a:p>
        </p:txBody>
      </p:sp>
      <p:sp>
        <p:nvSpPr>
          <p:cNvPr id="22" name="Text 1"/>
          <p:cNvSpPr/>
          <p:nvPr/>
        </p:nvSpPr>
        <p:spPr>
          <a:xfrm>
            <a:off x="942975" y="1085850"/>
            <a:ext cx="7296805"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Temperature &amp; Visit Relationship</a:t>
            </a:r>
            <a:endParaRPr lang="en-US" sz="1800" dirty="0"/>
          </a:p>
        </p:txBody>
      </p:sp>
      <p:sp>
        <p:nvSpPr>
          <p:cNvPr id="24" name="Text 3"/>
          <p:cNvSpPr/>
          <p:nvPr/>
        </p:nvSpPr>
        <p:spPr>
          <a:xfrm>
            <a:off x="8309521" y="1171575"/>
            <a:ext cx="163109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Key Insights</a:t>
            </a:r>
            <a:endParaRPr lang="en-US" sz="1800" dirty="0"/>
          </a:p>
        </p:txBody>
      </p:sp>
      <p:sp>
        <p:nvSpPr>
          <p:cNvPr id="25" name="Text 4"/>
          <p:cNvSpPr/>
          <p:nvPr/>
        </p:nvSpPr>
        <p:spPr>
          <a:xfrm>
            <a:off x="8109496" y="1809750"/>
            <a:ext cx="325368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Arial" pitchFamily="34" charset="0"/>
                <a:ea typeface="Arial" pitchFamily="34" charset="-122"/>
                <a:cs typeface="Arial" pitchFamily="34" charset="-120"/>
              </a:rPr>
              <a:t>Customer visits increase with temperature up to an optimal range</a:t>
            </a:r>
            <a:endParaRPr lang="en-US" sz="1350" dirty="0"/>
          </a:p>
        </p:txBody>
      </p:sp>
      <p:sp>
        <p:nvSpPr>
          <p:cNvPr id="26" name="Text 5"/>
          <p:cNvSpPr/>
          <p:nvPr/>
        </p:nvSpPr>
        <p:spPr>
          <a:xfrm>
            <a:off x="8109496" y="2686050"/>
            <a:ext cx="325368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Arial" pitchFamily="34" charset="0"/>
                <a:ea typeface="Arial" pitchFamily="34" charset="-122"/>
                <a:cs typeface="Arial" pitchFamily="34" charset="-120"/>
              </a:rPr>
              <a:t>Both extreme cold and heat negatively impact customer traffic</a:t>
            </a:r>
            <a:endParaRPr lang="en-US" sz="1350" dirty="0"/>
          </a:p>
        </p:txBody>
      </p:sp>
      <p:sp>
        <p:nvSpPr>
          <p:cNvPr id="27" name="Text 6"/>
          <p:cNvSpPr/>
          <p:nvPr/>
        </p:nvSpPr>
        <p:spPr>
          <a:xfrm>
            <a:off x="8090446" y="3562350"/>
            <a:ext cx="327273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Arial" pitchFamily="34" charset="0"/>
                <a:ea typeface="Arial" pitchFamily="34" charset="-122"/>
                <a:cs typeface="Arial" pitchFamily="34" charset="-120"/>
              </a:rPr>
              <a:t>Peak visits occur at moderate temperatures (0.2-0.22)</a:t>
            </a:r>
            <a:endParaRPr lang="en-US" sz="1350" dirty="0"/>
          </a:p>
        </p:txBody>
      </p:sp>
      <p:sp>
        <p:nvSpPr>
          <p:cNvPr id="28" name="Text 7"/>
          <p:cNvSpPr/>
          <p:nvPr/>
        </p:nvSpPr>
        <p:spPr>
          <a:xfrm>
            <a:off x="8128546" y="4438650"/>
            <a:ext cx="323463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Arial" pitchFamily="34" charset="0"/>
                <a:ea typeface="Arial" pitchFamily="34" charset="-122"/>
                <a:cs typeface="Arial" pitchFamily="34" charset="-120"/>
              </a:rPr>
              <a:t>Optimal temperatures see 60% more visits than extreme conditions</a:t>
            </a:r>
            <a:endParaRPr lang="en-US" sz="1350" dirty="0"/>
          </a:p>
        </p:txBody>
      </p:sp>
      <p:sp>
        <p:nvSpPr>
          <p:cNvPr id="30" name="Text 9"/>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Report Date: 2025-10-22</a:t>
            </a:r>
            <a:endParaRPr lang="en-US" sz="1050" dirty="0"/>
          </a:p>
        </p:txBody>
      </p:sp>
      <p:graphicFrame>
        <p:nvGraphicFramePr>
          <p:cNvPr id="31" name="Chart 30">
            <a:extLst>
              <a:ext uri="{FF2B5EF4-FFF2-40B4-BE49-F238E27FC236}">
                <a16:creationId xmlns:a16="http://schemas.microsoft.com/office/drawing/2014/main" id="{03172A82-FAE7-8B33-6F6F-1F35DDEE0955}"/>
              </a:ext>
            </a:extLst>
          </p:cNvPr>
          <p:cNvGraphicFramePr>
            <a:graphicFrameLocks/>
          </p:cNvGraphicFramePr>
          <p:nvPr>
            <p:extLst>
              <p:ext uri="{D42A27DB-BD31-4B8C-83A1-F6EECF244321}">
                <p14:modId xmlns:p14="http://schemas.microsoft.com/office/powerpoint/2010/main" val="1303685056"/>
              </p:ext>
            </p:extLst>
          </p:nvPr>
        </p:nvGraphicFramePr>
        <p:xfrm>
          <a:off x="695871" y="1847850"/>
          <a:ext cx="6080671" cy="3235325"/>
        </p:xfrm>
        <a:graphic>
          <a:graphicData uri="http://schemas.openxmlformats.org/drawingml/2006/chart">
            <c:chart xmlns:c="http://schemas.openxmlformats.org/drawingml/2006/chart" xmlns:r="http://schemas.openxmlformats.org/officeDocument/2006/relationships" r:id="rId1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77050"/>
          </a:xfrm>
          <a:prstGeom prst="rect">
            <a:avLst/>
          </a:prstGeom>
        </p:spPr>
      </p:pic>
      <p:pic>
        <p:nvPicPr>
          <p:cNvPr id="3" name="Image 1" descr="preencoded.png"/>
          <p:cNvPicPr>
            <a:picLocks noChangeAspect="1"/>
          </p:cNvPicPr>
          <p:nvPr/>
        </p:nvPicPr>
        <p:blipFill>
          <a:blip r:embed="rId4"/>
          <a:stretch>
            <a:fillRect/>
          </a:stretch>
        </p:blipFill>
        <p:spPr>
          <a:xfrm>
            <a:off x="3580358" y="0"/>
            <a:ext cx="5031135" cy="628650"/>
          </a:xfrm>
          <a:prstGeom prst="rect">
            <a:avLst/>
          </a:prstGeom>
        </p:spPr>
      </p:pic>
      <p:pic>
        <p:nvPicPr>
          <p:cNvPr id="4" name="Image 2" descr="preencoded.png"/>
          <p:cNvPicPr>
            <a:picLocks noChangeAspect="1"/>
          </p:cNvPicPr>
          <p:nvPr/>
        </p:nvPicPr>
        <p:blipFill>
          <a:blip r:embed="rId5"/>
          <a:stretch>
            <a:fillRect/>
          </a:stretch>
        </p:blipFill>
        <p:spPr>
          <a:xfrm>
            <a:off x="381000" y="857250"/>
            <a:ext cx="5562600" cy="4191000"/>
          </a:xfrm>
          <a:prstGeom prst="rect">
            <a:avLst/>
          </a:prstGeom>
        </p:spPr>
      </p:pic>
      <p:pic>
        <p:nvPicPr>
          <p:cNvPr id="5" name="Image 3" descr="preencoded.png"/>
          <p:cNvPicPr>
            <a:picLocks noChangeAspect="1"/>
          </p:cNvPicPr>
          <p:nvPr/>
        </p:nvPicPr>
        <p:blipFill>
          <a:blip r:embed="rId6"/>
          <a:stretch>
            <a:fillRect/>
          </a:stretch>
        </p:blipFill>
        <p:spPr>
          <a:xfrm>
            <a:off x="571500" y="1047750"/>
            <a:ext cx="381000" cy="381000"/>
          </a:xfrm>
          <a:prstGeom prst="rect">
            <a:avLst/>
          </a:prstGeom>
        </p:spPr>
      </p:pic>
      <p:pic>
        <p:nvPicPr>
          <p:cNvPr id="6" name="Image 4" descr="preencoded.png"/>
          <p:cNvPicPr>
            <a:picLocks noChangeAspect="1"/>
          </p:cNvPicPr>
          <p:nvPr/>
        </p:nvPicPr>
        <p:blipFill>
          <a:blip r:embed="rId7"/>
          <a:stretch>
            <a:fillRect/>
          </a:stretch>
        </p:blipFill>
        <p:spPr>
          <a:xfrm>
            <a:off x="690563" y="1104900"/>
            <a:ext cx="142875" cy="266700"/>
          </a:xfrm>
          <a:prstGeom prst="rect">
            <a:avLst/>
          </a:prstGeom>
        </p:spPr>
      </p:pic>
      <p:pic>
        <p:nvPicPr>
          <p:cNvPr id="7" name="Image 5" descr="preencoded.png"/>
          <p:cNvPicPr>
            <a:picLocks noChangeAspect="1"/>
          </p:cNvPicPr>
          <p:nvPr/>
        </p:nvPicPr>
        <p:blipFill>
          <a:blip r:embed="rId8"/>
          <a:stretch>
            <a:fillRect/>
          </a:stretch>
        </p:blipFill>
        <p:spPr>
          <a:xfrm>
            <a:off x="571500" y="1543050"/>
            <a:ext cx="5181600" cy="2667000"/>
          </a:xfrm>
          <a:prstGeom prst="rect">
            <a:avLst/>
          </a:prstGeom>
        </p:spPr>
      </p:pic>
      <p:pic>
        <p:nvPicPr>
          <p:cNvPr id="8" name="Image 6" descr="preencoded.png"/>
          <p:cNvPicPr>
            <a:picLocks noChangeAspect="1"/>
          </p:cNvPicPr>
          <p:nvPr/>
        </p:nvPicPr>
        <p:blipFill>
          <a:blip r:embed="rId5"/>
          <a:stretch>
            <a:fillRect/>
          </a:stretch>
        </p:blipFill>
        <p:spPr>
          <a:xfrm>
            <a:off x="6248400" y="857250"/>
            <a:ext cx="5562600" cy="4191000"/>
          </a:xfrm>
          <a:prstGeom prst="rect">
            <a:avLst/>
          </a:prstGeom>
        </p:spPr>
      </p:pic>
      <p:pic>
        <p:nvPicPr>
          <p:cNvPr id="9" name="Image 7" descr="preencoded.png"/>
          <p:cNvPicPr>
            <a:picLocks noChangeAspect="1"/>
          </p:cNvPicPr>
          <p:nvPr/>
        </p:nvPicPr>
        <p:blipFill>
          <a:blip r:embed="rId9"/>
          <a:stretch>
            <a:fillRect/>
          </a:stretch>
        </p:blipFill>
        <p:spPr>
          <a:xfrm>
            <a:off x="6438900" y="1047750"/>
            <a:ext cx="381000" cy="381000"/>
          </a:xfrm>
          <a:prstGeom prst="rect">
            <a:avLst/>
          </a:prstGeom>
        </p:spPr>
      </p:pic>
      <p:pic>
        <p:nvPicPr>
          <p:cNvPr id="10" name="Image 8" descr="preencoded.png"/>
          <p:cNvPicPr>
            <a:picLocks noChangeAspect="1"/>
          </p:cNvPicPr>
          <p:nvPr/>
        </p:nvPicPr>
        <p:blipFill>
          <a:blip r:embed="rId10"/>
          <a:stretch>
            <a:fillRect/>
          </a:stretch>
        </p:blipFill>
        <p:spPr>
          <a:xfrm>
            <a:off x="6534150" y="1104900"/>
            <a:ext cx="190500" cy="266700"/>
          </a:xfrm>
          <a:prstGeom prst="rect">
            <a:avLst/>
          </a:prstGeom>
        </p:spPr>
      </p:pic>
      <p:pic>
        <p:nvPicPr>
          <p:cNvPr id="11" name="Image 9" descr="preencoded.png"/>
          <p:cNvPicPr>
            <a:picLocks noChangeAspect="1"/>
          </p:cNvPicPr>
          <p:nvPr/>
        </p:nvPicPr>
        <p:blipFill>
          <a:blip r:embed="rId11"/>
          <a:stretch>
            <a:fillRect/>
          </a:stretch>
        </p:blipFill>
        <p:spPr>
          <a:xfrm>
            <a:off x="6438900" y="1543050"/>
            <a:ext cx="5181600" cy="2667000"/>
          </a:xfrm>
          <a:prstGeom prst="rect">
            <a:avLst/>
          </a:prstGeom>
        </p:spPr>
      </p:pic>
      <p:pic>
        <p:nvPicPr>
          <p:cNvPr id="12" name="Image 10" descr="preencoded.png"/>
          <p:cNvPicPr>
            <a:picLocks noChangeAspect="1"/>
          </p:cNvPicPr>
          <p:nvPr/>
        </p:nvPicPr>
        <p:blipFill>
          <a:blip r:embed="rId12"/>
          <a:stretch>
            <a:fillRect/>
          </a:stretch>
        </p:blipFill>
        <p:spPr>
          <a:xfrm>
            <a:off x="381000" y="5353050"/>
            <a:ext cx="11430000" cy="1295400"/>
          </a:xfrm>
          <a:prstGeom prst="rect">
            <a:avLst/>
          </a:prstGeom>
        </p:spPr>
      </p:pic>
      <p:pic>
        <p:nvPicPr>
          <p:cNvPr id="13" name="Image 11" descr="preencoded.png"/>
          <p:cNvPicPr>
            <a:picLocks noChangeAspect="1"/>
          </p:cNvPicPr>
          <p:nvPr/>
        </p:nvPicPr>
        <p:blipFill>
          <a:blip r:embed="rId13"/>
          <a:stretch>
            <a:fillRect/>
          </a:stretch>
        </p:blipFill>
        <p:spPr>
          <a:xfrm>
            <a:off x="533400" y="5505450"/>
            <a:ext cx="381000" cy="381000"/>
          </a:xfrm>
          <a:prstGeom prst="rect">
            <a:avLst/>
          </a:prstGeom>
        </p:spPr>
      </p:pic>
      <p:pic>
        <p:nvPicPr>
          <p:cNvPr id="14" name="Image 12" descr="preencoded.png"/>
          <p:cNvPicPr>
            <a:picLocks noChangeAspect="1"/>
          </p:cNvPicPr>
          <p:nvPr/>
        </p:nvPicPr>
        <p:blipFill>
          <a:blip r:embed="rId14"/>
          <a:stretch>
            <a:fillRect/>
          </a:stretch>
        </p:blipFill>
        <p:spPr>
          <a:xfrm>
            <a:off x="652463" y="5562600"/>
            <a:ext cx="142875" cy="266700"/>
          </a:xfrm>
          <a:prstGeom prst="rect">
            <a:avLst/>
          </a:prstGeom>
        </p:spPr>
      </p:pic>
      <p:sp>
        <p:nvSpPr>
          <p:cNvPr id="15" name="Text 0"/>
          <p:cNvSpPr/>
          <p:nvPr/>
        </p:nvSpPr>
        <p:spPr>
          <a:xfrm>
            <a:off x="3866108" y="0"/>
            <a:ext cx="6037362"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Humidity &amp; Wind Speed Effects</a:t>
            </a:r>
            <a:endParaRPr lang="en-US" sz="2250" dirty="0"/>
          </a:p>
        </p:txBody>
      </p:sp>
      <p:sp>
        <p:nvSpPr>
          <p:cNvPr id="16" name="Text 1"/>
          <p:cNvSpPr/>
          <p:nvPr/>
        </p:nvSpPr>
        <p:spPr>
          <a:xfrm>
            <a:off x="1066800" y="1085850"/>
            <a:ext cx="2134017"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Humidity Impact</a:t>
            </a:r>
            <a:endParaRPr lang="en-US" sz="1800" dirty="0"/>
          </a:p>
        </p:txBody>
      </p:sp>
      <p:sp>
        <p:nvSpPr>
          <p:cNvPr id="17" name="Text 2"/>
          <p:cNvSpPr/>
          <p:nvPr/>
        </p:nvSpPr>
        <p:spPr>
          <a:xfrm>
            <a:off x="571500" y="4324350"/>
            <a:ext cx="51816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0F766E"/>
                </a:solidFill>
                <a:latin typeface="Arial" pitchFamily="34" charset="0"/>
                <a:ea typeface="Arial" pitchFamily="34" charset="-122"/>
                <a:cs typeface="Arial" pitchFamily="34" charset="-120"/>
              </a:rPr>
              <a:t>Key Finding:</a:t>
            </a:r>
            <a:r>
              <a:rPr lang="en-US" sz="1350" dirty="0">
                <a:solidFill>
                  <a:srgbClr val="333333"/>
                </a:solidFill>
                <a:latin typeface="Arial" pitchFamily="34" charset="0"/>
                <a:ea typeface="Arial" pitchFamily="34" charset="-122"/>
                <a:cs typeface="Arial" pitchFamily="34" charset="-120"/>
              </a:rPr>
              <a:t> Higher humidity levels correspond to significantly lower customer visits</a:t>
            </a:r>
            <a:endParaRPr lang="en-US" sz="1350" dirty="0"/>
          </a:p>
        </p:txBody>
      </p:sp>
      <p:sp>
        <p:nvSpPr>
          <p:cNvPr id="18" name="Text 3"/>
          <p:cNvSpPr/>
          <p:nvPr/>
        </p:nvSpPr>
        <p:spPr>
          <a:xfrm>
            <a:off x="6934200" y="1085850"/>
            <a:ext cx="2527816"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Wind Speed Impact</a:t>
            </a:r>
            <a:endParaRPr lang="en-US" sz="1800" dirty="0"/>
          </a:p>
        </p:txBody>
      </p:sp>
      <p:sp>
        <p:nvSpPr>
          <p:cNvPr id="19" name="Text 4"/>
          <p:cNvSpPr/>
          <p:nvPr/>
        </p:nvSpPr>
        <p:spPr>
          <a:xfrm>
            <a:off x="6438900" y="4324350"/>
            <a:ext cx="5181600" cy="533400"/>
          </a:xfrm>
          <a:prstGeom prst="rect">
            <a:avLst/>
          </a:prstGeom>
          <a:noFill/>
          <a:ln/>
        </p:spPr>
        <p:txBody>
          <a:bodyPr vert="horz" wrap="square" lIns="0" tIns="0" rIns="0" bIns="0" rtlCol="0" anchor="t"/>
          <a:lstStyle/>
          <a:p>
            <a:pPr marL="0" indent="0">
              <a:lnSpc>
                <a:spcPts val="2100"/>
              </a:lnSpc>
              <a:buNone/>
            </a:pPr>
            <a:r>
              <a:rPr lang="en-US" sz="1350" b="1" dirty="0">
                <a:solidFill>
                  <a:srgbClr val="0F766E"/>
                </a:solidFill>
                <a:latin typeface="Arial" pitchFamily="34" charset="0"/>
                <a:ea typeface="Arial" pitchFamily="34" charset="-122"/>
                <a:cs typeface="Arial" pitchFamily="34" charset="-120"/>
              </a:rPr>
              <a:t>Key Finding:</a:t>
            </a:r>
            <a:r>
              <a:rPr lang="en-US" sz="1350" dirty="0">
                <a:solidFill>
                  <a:srgbClr val="333333"/>
                </a:solidFill>
                <a:latin typeface="Arial" pitchFamily="34" charset="0"/>
                <a:ea typeface="Arial" pitchFamily="34" charset="-122"/>
                <a:cs typeface="Arial" pitchFamily="34" charset="-120"/>
              </a:rPr>
              <a:t> Increasing wind speed negatively impacts customer traffic</a:t>
            </a:r>
            <a:endParaRPr lang="en-US" sz="1350" dirty="0"/>
          </a:p>
        </p:txBody>
      </p:sp>
      <p:sp>
        <p:nvSpPr>
          <p:cNvPr id="20" name="Text 5"/>
          <p:cNvSpPr/>
          <p:nvPr/>
        </p:nvSpPr>
        <p:spPr>
          <a:xfrm>
            <a:off x="1028700" y="5562600"/>
            <a:ext cx="1829157" cy="266700"/>
          </a:xfrm>
          <a:prstGeom prst="rect">
            <a:avLst/>
          </a:prstGeom>
          <a:noFill/>
          <a:ln/>
        </p:spPr>
        <p:txBody>
          <a:bodyPr vert="horz" wrap="square" lIns="0" tIns="0" rIns="0" bIns="0" rtlCol="0" anchor="t"/>
          <a:lstStyle/>
          <a:p>
            <a:pPr marL="0" indent="0">
              <a:lnSpc>
                <a:spcPts val="2100"/>
              </a:lnSpc>
              <a:buNone/>
            </a:pPr>
            <a:r>
              <a:rPr lang="en-US" sz="1500" b="1" dirty="0">
                <a:solidFill>
                  <a:srgbClr val="1F2937"/>
                </a:solidFill>
                <a:latin typeface="Arial" pitchFamily="34" charset="0"/>
                <a:ea typeface="Arial" pitchFamily="34" charset="-122"/>
                <a:cs typeface="Arial" pitchFamily="34" charset="-120"/>
              </a:rPr>
              <a:t>Business Insight</a:t>
            </a:r>
            <a:endParaRPr lang="en-US" sz="1500" dirty="0"/>
          </a:p>
        </p:txBody>
      </p:sp>
      <p:sp>
        <p:nvSpPr>
          <p:cNvPr id="21" name="Text 6"/>
          <p:cNvSpPr/>
          <p:nvPr/>
        </p:nvSpPr>
        <p:spPr>
          <a:xfrm>
            <a:off x="533400" y="5962650"/>
            <a:ext cx="11125200" cy="533400"/>
          </a:xfrm>
          <a:prstGeom prst="rect">
            <a:avLst/>
          </a:prstGeom>
          <a:noFill/>
          <a:ln/>
        </p:spPr>
        <p:txBody>
          <a:bodyPr vert="horz" wrap="square" lIns="0" tIns="0" rIns="0" bIns="0" rtlCol="0" anchor="t"/>
          <a:lstStyle/>
          <a:p>
            <a:pPr marL="0" indent="0">
              <a:lnSpc>
                <a:spcPts val="2100"/>
              </a:lnSpc>
              <a:buNone/>
            </a:pPr>
            <a:r>
              <a:rPr lang="en-US" sz="1350" dirty="0">
                <a:solidFill>
                  <a:srgbClr val="333333"/>
                </a:solidFill>
                <a:latin typeface="Arial" pitchFamily="34" charset="0"/>
                <a:ea typeface="Arial" pitchFamily="34" charset="-122"/>
                <a:cs typeface="Arial" pitchFamily="34" charset="-120"/>
              </a:rPr>
              <a:t>Both high humidity and strong winds act as deterrents for potential customers. Optimal conditions for customer visits occur in low humidity (0.00-0.40) and minimal wind speed environments.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3191619" y="0"/>
            <a:ext cx="5808613" cy="628650"/>
          </a:xfrm>
          <a:prstGeom prst="rect">
            <a:avLst/>
          </a:prstGeom>
        </p:spPr>
      </p:pic>
      <p:pic>
        <p:nvPicPr>
          <p:cNvPr id="4" name="Image 2" descr="preencoded.png"/>
          <p:cNvPicPr>
            <a:picLocks noChangeAspect="1"/>
          </p:cNvPicPr>
          <p:nvPr/>
        </p:nvPicPr>
        <p:blipFill>
          <a:blip r:embed="rId5"/>
          <a:stretch>
            <a:fillRect/>
          </a:stretch>
        </p:blipFill>
        <p:spPr>
          <a:xfrm>
            <a:off x="381000" y="857250"/>
            <a:ext cx="5524500" cy="5695950"/>
          </a:xfrm>
          <a:prstGeom prst="rect">
            <a:avLst/>
          </a:prstGeom>
        </p:spPr>
      </p:pic>
      <p:pic>
        <p:nvPicPr>
          <p:cNvPr id="5" name="Image 3" descr="preencoded.png"/>
          <p:cNvPicPr>
            <a:picLocks noChangeAspect="1"/>
          </p:cNvPicPr>
          <p:nvPr/>
        </p:nvPicPr>
        <p:blipFill>
          <a:blip r:embed="rId6"/>
          <a:stretch>
            <a:fillRect/>
          </a:stretch>
        </p:blipFill>
        <p:spPr>
          <a:xfrm>
            <a:off x="609600" y="1123950"/>
            <a:ext cx="285750" cy="228600"/>
          </a:xfrm>
          <a:prstGeom prst="rect">
            <a:avLst/>
          </a:prstGeom>
        </p:spPr>
      </p:pic>
      <p:pic>
        <p:nvPicPr>
          <p:cNvPr id="6" name="Image 4" descr="preencoded.png"/>
          <p:cNvPicPr>
            <a:picLocks noChangeAspect="1"/>
          </p:cNvPicPr>
          <p:nvPr/>
        </p:nvPicPr>
        <p:blipFill>
          <a:blip r:embed="rId7"/>
          <a:stretch>
            <a:fillRect/>
          </a:stretch>
        </p:blipFill>
        <p:spPr>
          <a:xfrm>
            <a:off x="609600" y="1543050"/>
            <a:ext cx="381000" cy="381000"/>
          </a:xfrm>
          <a:prstGeom prst="rect">
            <a:avLst/>
          </a:prstGeom>
        </p:spPr>
      </p:pic>
      <p:pic>
        <p:nvPicPr>
          <p:cNvPr id="7" name="Image 5" descr="preencoded.png"/>
          <p:cNvPicPr>
            <a:picLocks noChangeAspect="1"/>
          </p:cNvPicPr>
          <p:nvPr/>
        </p:nvPicPr>
        <p:blipFill>
          <a:blip r:embed="rId8"/>
          <a:stretch>
            <a:fillRect/>
          </a:stretch>
        </p:blipFill>
        <p:spPr>
          <a:xfrm>
            <a:off x="714375" y="1657350"/>
            <a:ext cx="171450" cy="152400"/>
          </a:xfrm>
          <a:prstGeom prst="rect">
            <a:avLst/>
          </a:prstGeom>
        </p:spPr>
      </p:pic>
      <p:pic>
        <p:nvPicPr>
          <p:cNvPr id="8" name="Image 6" descr="preencoded.png"/>
          <p:cNvPicPr>
            <a:picLocks noChangeAspect="1"/>
          </p:cNvPicPr>
          <p:nvPr/>
        </p:nvPicPr>
        <p:blipFill>
          <a:blip r:embed="rId9"/>
          <a:stretch>
            <a:fillRect/>
          </a:stretch>
        </p:blipFill>
        <p:spPr>
          <a:xfrm>
            <a:off x="609600" y="2457450"/>
            <a:ext cx="381000" cy="381000"/>
          </a:xfrm>
          <a:prstGeom prst="rect">
            <a:avLst/>
          </a:prstGeom>
        </p:spPr>
      </p:pic>
      <p:pic>
        <p:nvPicPr>
          <p:cNvPr id="9" name="Image 7" descr="preencoded.png"/>
          <p:cNvPicPr>
            <a:picLocks noChangeAspect="1"/>
          </p:cNvPicPr>
          <p:nvPr/>
        </p:nvPicPr>
        <p:blipFill>
          <a:blip r:embed="rId10"/>
          <a:stretch>
            <a:fillRect/>
          </a:stretch>
        </p:blipFill>
        <p:spPr>
          <a:xfrm>
            <a:off x="733425" y="2571750"/>
            <a:ext cx="133350" cy="152400"/>
          </a:xfrm>
          <a:prstGeom prst="rect">
            <a:avLst/>
          </a:prstGeom>
        </p:spPr>
      </p:pic>
      <p:pic>
        <p:nvPicPr>
          <p:cNvPr id="10" name="Image 8" descr="preencoded.png"/>
          <p:cNvPicPr>
            <a:picLocks noChangeAspect="1"/>
          </p:cNvPicPr>
          <p:nvPr/>
        </p:nvPicPr>
        <p:blipFill>
          <a:blip r:embed="rId9"/>
          <a:stretch>
            <a:fillRect/>
          </a:stretch>
        </p:blipFill>
        <p:spPr>
          <a:xfrm>
            <a:off x="609600" y="3371850"/>
            <a:ext cx="381000" cy="381000"/>
          </a:xfrm>
          <a:prstGeom prst="rect">
            <a:avLst/>
          </a:prstGeom>
        </p:spPr>
      </p:pic>
      <p:pic>
        <p:nvPicPr>
          <p:cNvPr id="11" name="Image 9" descr="preencoded.png"/>
          <p:cNvPicPr>
            <a:picLocks noChangeAspect="1"/>
          </p:cNvPicPr>
          <p:nvPr/>
        </p:nvPicPr>
        <p:blipFill>
          <a:blip r:embed="rId11"/>
          <a:stretch>
            <a:fillRect/>
          </a:stretch>
        </p:blipFill>
        <p:spPr>
          <a:xfrm>
            <a:off x="738188" y="3486150"/>
            <a:ext cx="123825" cy="152400"/>
          </a:xfrm>
          <a:prstGeom prst="rect">
            <a:avLst/>
          </a:prstGeom>
        </p:spPr>
      </p:pic>
      <p:pic>
        <p:nvPicPr>
          <p:cNvPr id="12" name="Image 10" descr="preencoded.png"/>
          <p:cNvPicPr>
            <a:picLocks noChangeAspect="1"/>
          </p:cNvPicPr>
          <p:nvPr/>
        </p:nvPicPr>
        <p:blipFill>
          <a:blip r:embed="rId12"/>
          <a:stretch>
            <a:fillRect/>
          </a:stretch>
        </p:blipFill>
        <p:spPr>
          <a:xfrm>
            <a:off x="609600" y="5143500"/>
            <a:ext cx="5067300" cy="1181100"/>
          </a:xfrm>
          <a:prstGeom prst="rect">
            <a:avLst/>
          </a:prstGeom>
        </p:spPr>
      </p:pic>
      <p:pic>
        <p:nvPicPr>
          <p:cNvPr id="13" name="Image 11" descr="preencoded.png"/>
          <p:cNvPicPr>
            <a:picLocks noChangeAspect="1"/>
          </p:cNvPicPr>
          <p:nvPr/>
        </p:nvPicPr>
        <p:blipFill>
          <a:blip r:embed="rId5"/>
          <a:stretch>
            <a:fillRect/>
          </a:stretch>
        </p:blipFill>
        <p:spPr>
          <a:xfrm>
            <a:off x="6286500" y="857250"/>
            <a:ext cx="5524500" cy="5695950"/>
          </a:xfrm>
          <a:prstGeom prst="rect">
            <a:avLst/>
          </a:prstGeom>
        </p:spPr>
      </p:pic>
      <p:pic>
        <p:nvPicPr>
          <p:cNvPr id="14" name="Image 12" descr="preencoded.png"/>
          <p:cNvPicPr>
            <a:picLocks noChangeAspect="1"/>
          </p:cNvPicPr>
          <p:nvPr/>
        </p:nvPicPr>
        <p:blipFill>
          <a:blip r:embed="rId13"/>
          <a:stretch>
            <a:fillRect/>
          </a:stretch>
        </p:blipFill>
        <p:spPr>
          <a:xfrm>
            <a:off x="6515100" y="1123950"/>
            <a:ext cx="228600" cy="228600"/>
          </a:xfrm>
          <a:prstGeom prst="rect">
            <a:avLst/>
          </a:prstGeom>
        </p:spPr>
      </p:pic>
      <p:pic>
        <p:nvPicPr>
          <p:cNvPr id="15" name="Image 13" descr="preencoded.png"/>
          <p:cNvPicPr>
            <a:picLocks noChangeAspect="1"/>
          </p:cNvPicPr>
          <p:nvPr/>
        </p:nvPicPr>
        <p:blipFill>
          <a:blip r:embed="rId14"/>
          <a:stretch>
            <a:fillRect/>
          </a:stretch>
        </p:blipFill>
        <p:spPr>
          <a:xfrm>
            <a:off x="6515100" y="1543050"/>
            <a:ext cx="285750" cy="285750"/>
          </a:xfrm>
          <a:prstGeom prst="rect">
            <a:avLst/>
          </a:prstGeom>
        </p:spPr>
      </p:pic>
      <p:pic>
        <p:nvPicPr>
          <p:cNvPr id="16" name="Image 14" descr="preencoded.png"/>
          <p:cNvPicPr>
            <a:picLocks noChangeAspect="1"/>
          </p:cNvPicPr>
          <p:nvPr/>
        </p:nvPicPr>
        <p:blipFill>
          <a:blip r:embed="rId15"/>
          <a:stretch>
            <a:fillRect/>
          </a:stretch>
        </p:blipFill>
        <p:spPr>
          <a:xfrm>
            <a:off x="6581775" y="1609725"/>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7459414" y="1543050"/>
            <a:ext cx="285750" cy="285750"/>
          </a:xfrm>
          <a:prstGeom prst="rect">
            <a:avLst/>
          </a:prstGeom>
        </p:spPr>
      </p:pic>
      <p:pic>
        <p:nvPicPr>
          <p:cNvPr id="18" name="Image 16" descr="preencoded.png"/>
          <p:cNvPicPr>
            <a:picLocks noChangeAspect="1"/>
          </p:cNvPicPr>
          <p:nvPr/>
        </p:nvPicPr>
        <p:blipFill>
          <a:blip r:embed="rId17"/>
          <a:stretch>
            <a:fillRect/>
          </a:stretch>
        </p:blipFill>
        <p:spPr>
          <a:xfrm>
            <a:off x="7507039" y="1609725"/>
            <a:ext cx="190500" cy="152400"/>
          </a:xfrm>
          <a:prstGeom prst="rect">
            <a:avLst/>
          </a:prstGeom>
        </p:spPr>
      </p:pic>
      <p:pic>
        <p:nvPicPr>
          <p:cNvPr id="19" name="Image 17" descr="preencoded.png"/>
          <p:cNvPicPr>
            <a:picLocks noChangeAspect="1"/>
          </p:cNvPicPr>
          <p:nvPr/>
        </p:nvPicPr>
        <p:blipFill>
          <a:blip r:embed="rId18"/>
          <a:stretch>
            <a:fillRect/>
          </a:stretch>
        </p:blipFill>
        <p:spPr>
          <a:xfrm>
            <a:off x="8318897" y="1543050"/>
            <a:ext cx="285750" cy="285750"/>
          </a:xfrm>
          <a:prstGeom prst="rect">
            <a:avLst/>
          </a:prstGeom>
        </p:spPr>
      </p:pic>
      <p:pic>
        <p:nvPicPr>
          <p:cNvPr id="20" name="Image 18" descr="preencoded.png"/>
          <p:cNvPicPr>
            <a:picLocks noChangeAspect="1"/>
          </p:cNvPicPr>
          <p:nvPr/>
        </p:nvPicPr>
        <p:blipFill>
          <a:blip r:embed="rId19"/>
          <a:stretch>
            <a:fillRect/>
          </a:stretch>
        </p:blipFill>
        <p:spPr>
          <a:xfrm>
            <a:off x="8385572" y="1609725"/>
            <a:ext cx="152400" cy="152400"/>
          </a:xfrm>
          <a:prstGeom prst="rect">
            <a:avLst/>
          </a:prstGeom>
        </p:spPr>
      </p:pic>
      <p:pic>
        <p:nvPicPr>
          <p:cNvPr id="21" name="Image 19" descr="preencoded.png"/>
          <p:cNvPicPr>
            <a:picLocks noChangeAspect="1"/>
          </p:cNvPicPr>
          <p:nvPr/>
        </p:nvPicPr>
        <p:blipFill>
          <a:blip r:embed="rId20"/>
          <a:stretch>
            <a:fillRect/>
          </a:stretch>
        </p:blipFill>
        <p:spPr>
          <a:xfrm>
            <a:off x="10008840" y="1543050"/>
            <a:ext cx="285750" cy="285750"/>
          </a:xfrm>
          <a:prstGeom prst="rect">
            <a:avLst/>
          </a:prstGeom>
        </p:spPr>
      </p:pic>
      <p:pic>
        <p:nvPicPr>
          <p:cNvPr id="22" name="Image 20" descr="preencoded.png"/>
          <p:cNvPicPr>
            <a:picLocks noChangeAspect="1"/>
          </p:cNvPicPr>
          <p:nvPr/>
        </p:nvPicPr>
        <p:blipFill>
          <a:blip r:embed="rId21"/>
          <a:stretch>
            <a:fillRect/>
          </a:stretch>
        </p:blipFill>
        <p:spPr>
          <a:xfrm>
            <a:off x="10075515" y="1609725"/>
            <a:ext cx="152400" cy="152400"/>
          </a:xfrm>
          <a:prstGeom prst="rect">
            <a:avLst/>
          </a:prstGeom>
        </p:spPr>
      </p:pic>
      <p:pic>
        <p:nvPicPr>
          <p:cNvPr id="23" name="Image 21" descr="preencoded.png"/>
          <p:cNvPicPr>
            <a:picLocks noChangeAspect="1"/>
          </p:cNvPicPr>
          <p:nvPr/>
        </p:nvPicPr>
        <p:blipFill>
          <a:blip r:embed="rId22"/>
          <a:stretch>
            <a:fillRect/>
          </a:stretch>
        </p:blipFill>
        <p:spPr>
          <a:xfrm>
            <a:off x="6515100" y="2057400"/>
            <a:ext cx="5067300" cy="2815084"/>
          </a:xfrm>
          <a:prstGeom prst="rect">
            <a:avLst/>
          </a:prstGeom>
        </p:spPr>
      </p:pic>
      <p:sp>
        <p:nvSpPr>
          <p:cNvPr id="24" name="Text 0"/>
          <p:cNvSpPr/>
          <p:nvPr/>
        </p:nvSpPr>
        <p:spPr>
          <a:xfrm>
            <a:off x="3477369" y="0"/>
            <a:ext cx="6970335" cy="628650"/>
          </a:xfrm>
          <a:prstGeom prst="rect">
            <a:avLst/>
          </a:prstGeom>
          <a:noFill/>
          <a:ln/>
        </p:spPr>
        <p:txBody>
          <a:bodyPr vert="horz" wrap="square" lIns="0" tIns="0" rIns="0" bIns="0" rtlCol="0" anchor="t"/>
          <a:lstStyle/>
          <a:p>
            <a:pPr marL="0" indent="0">
              <a:lnSpc>
                <a:spcPts val="2700"/>
              </a:lnSpc>
              <a:buNone/>
            </a:pPr>
            <a:r>
              <a:rPr lang="en-US" sz="2250" b="1" kern="0" spc="45" dirty="0">
                <a:solidFill>
                  <a:srgbClr val="FFFFFF"/>
                </a:solidFill>
                <a:latin typeface="Arial" pitchFamily="34" charset="0"/>
                <a:ea typeface="Arial" pitchFamily="34" charset="-122"/>
                <a:cs typeface="Arial" pitchFamily="34" charset="-120"/>
              </a:rPr>
              <a:t>Casual vs. Registered User Behavior</a:t>
            </a:r>
            <a:endParaRPr lang="en-US" sz="2250" dirty="0"/>
          </a:p>
        </p:txBody>
      </p:sp>
      <p:sp>
        <p:nvSpPr>
          <p:cNvPr id="25" name="Text 1"/>
          <p:cNvSpPr/>
          <p:nvPr/>
        </p:nvSpPr>
        <p:spPr>
          <a:xfrm>
            <a:off x="1009650" y="1085850"/>
            <a:ext cx="60807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User Segment Comparison</a:t>
            </a:r>
            <a:endParaRPr lang="en-US" sz="1800" dirty="0"/>
          </a:p>
        </p:txBody>
      </p:sp>
      <p:sp>
        <p:nvSpPr>
          <p:cNvPr id="26" name="Text 2"/>
          <p:cNvSpPr/>
          <p:nvPr/>
        </p:nvSpPr>
        <p:spPr>
          <a:xfrm>
            <a:off x="1104900" y="1543050"/>
            <a:ext cx="54864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Arial" pitchFamily="34" charset="0"/>
                <a:ea typeface="Arial" pitchFamily="34" charset="-122"/>
                <a:cs typeface="Arial" pitchFamily="34" charset="-120"/>
              </a:rPr>
              <a:t>Sensitivity to Conditions</a:t>
            </a:r>
            <a:endParaRPr lang="en-US" sz="1500" dirty="0"/>
          </a:p>
        </p:txBody>
      </p:sp>
      <p:sp>
        <p:nvSpPr>
          <p:cNvPr id="27" name="Text 3"/>
          <p:cNvSpPr/>
          <p:nvPr/>
        </p:nvSpPr>
        <p:spPr>
          <a:xfrm>
            <a:off x="1104900" y="180975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Arial" pitchFamily="34" charset="0"/>
                <a:ea typeface="Arial" pitchFamily="34" charset="-122"/>
                <a:cs typeface="Arial" pitchFamily="34" charset="-120"/>
              </a:rPr>
              <a:t>Casual users show higher sensitivity to adverse weather conditions compared to registered users.</a:t>
            </a:r>
            <a:endParaRPr lang="en-US" sz="1200" dirty="0"/>
          </a:p>
        </p:txBody>
      </p:sp>
      <p:sp>
        <p:nvSpPr>
          <p:cNvPr id="28" name="Text 4"/>
          <p:cNvSpPr/>
          <p:nvPr/>
        </p:nvSpPr>
        <p:spPr>
          <a:xfrm>
            <a:off x="1104900" y="2457450"/>
            <a:ext cx="45720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Arial" pitchFamily="34" charset="0"/>
                <a:ea typeface="Arial" pitchFamily="34" charset="-122"/>
                <a:cs typeface="Arial" pitchFamily="34" charset="-120"/>
              </a:rPr>
              <a:t>Visit Consistency</a:t>
            </a:r>
            <a:endParaRPr lang="en-US" sz="1500" dirty="0"/>
          </a:p>
        </p:txBody>
      </p:sp>
      <p:sp>
        <p:nvSpPr>
          <p:cNvPr id="29" name="Text 5"/>
          <p:cNvSpPr/>
          <p:nvPr/>
        </p:nvSpPr>
        <p:spPr>
          <a:xfrm>
            <a:off x="1104900" y="272415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Arial" pitchFamily="34" charset="0"/>
                <a:ea typeface="Arial" pitchFamily="34" charset="-122"/>
                <a:cs typeface="Arial" pitchFamily="34" charset="-120"/>
              </a:rPr>
              <a:t>Registered users maintain more consistent visit patterns even during unfavorable conditions.</a:t>
            </a:r>
            <a:endParaRPr lang="en-US" sz="1200" dirty="0"/>
          </a:p>
        </p:txBody>
      </p:sp>
      <p:sp>
        <p:nvSpPr>
          <p:cNvPr id="30" name="Text 6"/>
          <p:cNvSpPr/>
          <p:nvPr/>
        </p:nvSpPr>
        <p:spPr>
          <a:xfrm>
            <a:off x="1104900" y="3371850"/>
            <a:ext cx="5486400" cy="266700"/>
          </a:xfrm>
          <a:prstGeom prst="rect">
            <a:avLst/>
          </a:prstGeom>
          <a:noFill/>
          <a:ln/>
        </p:spPr>
        <p:txBody>
          <a:bodyPr vert="horz" wrap="square" lIns="0" tIns="0" rIns="0" bIns="0" rtlCol="0" anchor="t"/>
          <a:lstStyle/>
          <a:p>
            <a:pPr marL="0" indent="0">
              <a:lnSpc>
                <a:spcPts val="2100"/>
              </a:lnSpc>
              <a:buNone/>
            </a:pPr>
            <a:r>
              <a:rPr lang="en-US" sz="1500" dirty="0">
                <a:solidFill>
                  <a:srgbClr val="374151"/>
                </a:solidFill>
                <a:latin typeface="Arial" pitchFamily="34" charset="0"/>
                <a:ea typeface="Arial" pitchFamily="34" charset="-122"/>
                <a:cs typeface="Arial" pitchFamily="34" charset="-120"/>
              </a:rPr>
              <a:t>Proportional Response</a:t>
            </a:r>
            <a:endParaRPr lang="en-US" sz="1500" dirty="0"/>
          </a:p>
        </p:txBody>
      </p:sp>
      <p:sp>
        <p:nvSpPr>
          <p:cNvPr id="31" name="Text 7"/>
          <p:cNvSpPr/>
          <p:nvPr/>
        </p:nvSpPr>
        <p:spPr>
          <a:xfrm>
            <a:off x="1104900" y="363855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4B5563"/>
                </a:solidFill>
                <a:latin typeface="Arial" pitchFamily="34" charset="0"/>
                <a:ea typeface="Arial" pitchFamily="34" charset="-122"/>
                <a:cs typeface="Arial" pitchFamily="34" charset="-120"/>
              </a:rPr>
              <a:t>During optimal conditions, both groups increase visits, but casual users show a higher proportional increase.</a:t>
            </a:r>
            <a:endParaRPr lang="en-US" sz="1200" dirty="0"/>
          </a:p>
        </p:txBody>
      </p:sp>
      <p:sp>
        <p:nvSpPr>
          <p:cNvPr id="32" name="Text 8"/>
          <p:cNvSpPr/>
          <p:nvPr/>
        </p:nvSpPr>
        <p:spPr>
          <a:xfrm>
            <a:off x="762000" y="5257800"/>
            <a:ext cx="4762500" cy="266700"/>
          </a:xfrm>
          <a:prstGeom prst="rect">
            <a:avLst/>
          </a:prstGeom>
          <a:noFill/>
          <a:ln/>
        </p:spPr>
        <p:txBody>
          <a:bodyPr vert="horz" wrap="square" lIns="0" tIns="0" rIns="0" bIns="0" rtlCol="0" anchor="t"/>
          <a:lstStyle/>
          <a:p>
            <a:pPr marL="0" indent="0">
              <a:lnSpc>
                <a:spcPts val="2100"/>
              </a:lnSpc>
              <a:buNone/>
            </a:pPr>
            <a:r>
              <a:rPr lang="en-US" sz="1350" dirty="0">
                <a:solidFill>
                  <a:srgbClr val="1F2937"/>
                </a:solidFill>
                <a:latin typeface="Arial" pitchFamily="34" charset="0"/>
                <a:ea typeface="Arial" pitchFamily="34" charset="-122"/>
                <a:cs typeface="Arial" pitchFamily="34" charset="-120"/>
              </a:rPr>
              <a:t>Key Insight:</a:t>
            </a:r>
            <a:endParaRPr lang="en-US" sz="1350" dirty="0"/>
          </a:p>
        </p:txBody>
      </p:sp>
      <p:sp>
        <p:nvSpPr>
          <p:cNvPr id="33" name="Text 9"/>
          <p:cNvSpPr/>
          <p:nvPr/>
        </p:nvSpPr>
        <p:spPr>
          <a:xfrm>
            <a:off x="762000" y="5524500"/>
            <a:ext cx="4762500" cy="685800"/>
          </a:xfrm>
          <a:prstGeom prst="rect">
            <a:avLst/>
          </a:prstGeom>
          <a:noFill/>
          <a:ln/>
        </p:spPr>
        <p:txBody>
          <a:bodyPr vert="horz" wrap="square" lIns="0" tIns="0" rIns="0" bIns="0" rtlCol="0" anchor="t"/>
          <a:lstStyle/>
          <a:p>
            <a:pPr marL="0" indent="0">
              <a:lnSpc>
                <a:spcPts val="1800"/>
              </a:lnSpc>
              <a:buNone/>
            </a:pPr>
            <a:r>
              <a:rPr lang="en-US" sz="1200" dirty="0">
                <a:solidFill>
                  <a:srgbClr val="374151"/>
                </a:solidFill>
                <a:latin typeface="Arial" pitchFamily="34" charset="0"/>
                <a:ea typeface="Arial" pitchFamily="34" charset="-122"/>
                <a:cs typeface="Arial" pitchFamily="34" charset="-120"/>
              </a:rPr>
              <a:t>Registered users are less deterred by minor inconveniences, possibly due to habit, specific needs, or benefits associated with their registration.</a:t>
            </a:r>
            <a:endParaRPr lang="en-US" sz="1200" dirty="0"/>
          </a:p>
        </p:txBody>
      </p:sp>
      <p:sp>
        <p:nvSpPr>
          <p:cNvPr id="34" name="Text 10"/>
          <p:cNvSpPr/>
          <p:nvPr/>
        </p:nvSpPr>
        <p:spPr>
          <a:xfrm>
            <a:off x="6858000" y="1085850"/>
            <a:ext cx="60807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1F2937"/>
                </a:solidFill>
                <a:latin typeface="Arial" pitchFamily="34" charset="0"/>
                <a:ea typeface="Arial" pitchFamily="34" charset="-122"/>
                <a:cs typeface="Arial" pitchFamily="34" charset="-120"/>
              </a:rPr>
              <a:t>Weather Impact on Visits</a:t>
            </a:r>
            <a:endParaRPr lang="en-US" sz="1800" dirty="0"/>
          </a:p>
        </p:txBody>
      </p:sp>
      <p:sp>
        <p:nvSpPr>
          <p:cNvPr id="35" name="Text 11"/>
          <p:cNvSpPr/>
          <p:nvPr/>
        </p:nvSpPr>
        <p:spPr>
          <a:xfrm>
            <a:off x="6877050" y="1571625"/>
            <a:ext cx="437019"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Clear</a:t>
            </a:r>
            <a:endParaRPr lang="en-US" sz="1200" dirty="0"/>
          </a:p>
        </p:txBody>
      </p:sp>
      <p:sp>
        <p:nvSpPr>
          <p:cNvPr id="36" name="Text 12"/>
          <p:cNvSpPr/>
          <p:nvPr/>
        </p:nvSpPr>
        <p:spPr>
          <a:xfrm>
            <a:off x="7821364" y="1571625"/>
            <a:ext cx="335220"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Mist</a:t>
            </a:r>
            <a:endParaRPr lang="en-US" sz="1200" dirty="0"/>
          </a:p>
        </p:txBody>
      </p:sp>
      <p:sp>
        <p:nvSpPr>
          <p:cNvPr id="37" name="Text 13"/>
          <p:cNvSpPr/>
          <p:nvPr/>
        </p:nvSpPr>
        <p:spPr>
          <a:xfrm>
            <a:off x="8680847" y="1571625"/>
            <a:ext cx="1331774"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Light Rain/Snow</a:t>
            </a:r>
            <a:endParaRPr lang="en-US" sz="1200" dirty="0"/>
          </a:p>
        </p:txBody>
      </p:sp>
      <p:sp>
        <p:nvSpPr>
          <p:cNvPr id="38" name="Text 14"/>
          <p:cNvSpPr/>
          <p:nvPr/>
        </p:nvSpPr>
        <p:spPr>
          <a:xfrm>
            <a:off x="10370790" y="1571625"/>
            <a:ext cx="1453575" cy="228600"/>
          </a:xfrm>
          <a:prstGeom prst="rect">
            <a:avLst/>
          </a:prstGeom>
          <a:noFill/>
          <a:ln/>
        </p:spPr>
        <p:txBody>
          <a:bodyPr vert="horz" wrap="square" lIns="0" tIns="0" rIns="0" bIns="0" rtlCol="0" anchor="t"/>
          <a:lstStyle/>
          <a:p>
            <a:pPr marL="0" indent="0">
              <a:lnSpc>
                <a:spcPts val="1800"/>
              </a:lnSpc>
              <a:buNone/>
            </a:pPr>
            <a:r>
              <a:rPr lang="en-US" sz="1200" dirty="0">
                <a:solidFill>
                  <a:srgbClr val="333333"/>
                </a:solidFill>
                <a:latin typeface="Arial" pitchFamily="34" charset="0"/>
                <a:ea typeface="Arial" pitchFamily="34" charset="-122"/>
                <a:cs typeface="Arial" pitchFamily="34" charset="-120"/>
              </a:rPr>
              <a:t>Heavy Rain/Snow</a:t>
            </a:r>
            <a:endParaRPr lang="en-US" sz="1200" dirty="0"/>
          </a:p>
        </p:txBody>
      </p:sp>
      <p:sp>
        <p:nvSpPr>
          <p:cNvPr id="39" name="Text 15"/>
          <p:cNvSpPr/>
          <p:nvPr/>
        </p:nvSpPr>
        <p:spPr>
          <a:xfrm>
            <a:off x="6515100" y="6134100"/>
            <a:ext cx="6080760" cy="190500"/>
          </a:xfrm>
          <a:prstGeom prst="rect">
            <a:avLst/>
          </a:prstGeom>
          <a:noFill/>
          <a:ln/>
        </p:spPr>
        <p:txBody>
          <a:bodyPr vert="horz" wrap="square" lIns="0" tIns="0" rIns="0" bIns="0" rtlCol="0" anchor="t"/>
          <a:lstStyle/>
          <a:p>
            <a:pPr marL="0" indent="0">
              <a:lnSpc>
                <a:spcPts val="1500"/>
              </a:lnSpc>
              <a:buNone/>
            </a:pPr>
            <a:r>
              <a:rPr lang="en-US" sz="1050" i="1" dirty="0">
                <a:solidFill>
                  <a:srgbClr val="6B7280"/>
                </a:solidFill>
                <a:latin typeface="Arial" pitchFamily="34" charset="0"/>
                <a:ea typeface="Arial" pitchFamily="34" charset="-122"/>
                <a:cs typeface="Arial" pitchFamily="34" charset="-120"/>
              </a:rPr>
              <a:t>Data shows average daily visits by user type across different weather conditions</a:t>
            </a:r>
            <a:endParaRPr lang="en-US" sz="1050" dirty="0"/>
          </a:p>
        </p:txBody>
      </p:sp>
      <p:sp>
        <p:nvSpPr>
          <p:cNvPr id="40" name="Text 16"/>
          <p:cNvSpPr/>
          <p:nvPr/>
        </p:nvSpPr>
        <p:spPr>
          <a:xfrm>
            <a:off x="10488216" y="6515100"/>
            <a:ext cx="1770221" cy="190500"/>
          </a:xfrm>
          <a:prstGeom prst="rect">
            <a:avLst/>
          </a:prstGeom>
          <a:noFill/>
          <a:ln/>
        </p:spPr>
        <p:txBody>
          <a:bodyPr vert="horz" wrap="square" lIns="0" tIns="0" rIns="0" bIns="0" rtlCol="0" anchor="t"/>
          <a:lstStyle/>
          <a:p>
            <a:pPr marL="0" indent="0">
              <a:lnSpc>
                <a:spcPts val="1500"/>
              </a:lnSpc>
              <a:buNone/>
            </a:pPr>
            <a:r>
              <a:rPr lang="en-US" sz="1050" dirty="0">
                <a:solidFill>
                  <a:srgbClr val="4B5563"/>
                </a:solidFill>
                <a:latin typeface="Arial" pitchFamily="34" charset="0"/>
                <a:ea typeface="Arial" pitchFamily="34" charset="-122"/>
                <a:cs typeface="Arial" pitchFamily="34" charset="-120"/>
              </a:rPr>
              <a:t>Report Date: 2025-10-22</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TotalTime>
  <Words>836</Words>
  <Application>Microsoft Macintosh PowerPoint</Application>
  <PresentationFormat>Widescreen</PresentationFormat>
  <Paragraphs>152</Paragraphs>
  <Slides>12</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siva pradeep</cp:lastModifiedBy>
  <cp:revision>4</cp:revision>
  <dcterms:created xsi:type="dcterms:W3CDTF">2025-10-22T15:52:42Z</dcterms:created>
  <dcterms:modified xsi:type="dcterms:W3CDTF">2025-10-22T19:07:43Z</dcterms:modified>
</cp:coreProperties>
</file>